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7"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E4410F-09B9-4C45-BEB6-A4E8721499D0}" type="doc">
      <dgm:prSet loTypeId="urn:microsoft.com/office/officeart/2005/8/layout/hProcess7" loCatId="list" qsTypeId="urn:microsoft.com/office/officeart/2005/8/quickstyle/simple1" qsCatId="simple" csTypeId="urn:microsoft.com/office/officeart/2005/8/colors/colorful5" csCatId="colorful" phldr="1"/>
      <dgm:spPr/>
      <dgm:t>
        <a:bodyPr/>
        <a:lstStyle/>
        <a:p>
          <a:pPr rtl="1"/>
          <a:endParaRPr lang="ar-SA"/>
        </a:p>
      </dgm:t>
    </dgm:pt>
    <dgm:pt modelId="{ACE94F70-6A63-42DC-B5EF-C02EB8E07539}">
      <dgm:prSet phldrT="[نص]" phldr="1"/>
      <dgm:spPr>
        <a:solidFill>
          <a:srgbClr val="7030A0"/>
        </a:solidFill>
      </dgm:spPr>
      <dgm:t>
        <a:bodyPr/>
        <a:lstStyle/>
        <a:p>
          <a:pPr rtl="1"/>
          <a:endParaRPr lang="ar-SA"/>
        </a:p>
      </dgm:t>
    </dgm:pt>
    <dgm:pt modelId="{F0A652D3-5915-4409-A9C5-6D88537538DD}" type="parTrans" cxnId="{601E6D2D-D8F5-4F5B-B479-A50FC486581B}">
      <dgm:prSet/>
      <dgm:spPr/>
      <dgm:t>
        <a:bodyPr/>
        <a:lstStyle/>
        <a:p>
          <a:pPr rtl="1"/>
          <a:endParaRPr lang="ar-SA"/>
        </a:p>
      </dgm:t>
    </dgm:pt>
    <dgm:pt modelId="{D715EE2B-0832-40D5-B547-353580F132EC}" type="sibTrans" cxnId="{601E6D2D-D8F5-4F5B-B479-A50FC486581B}">
      <dgm:prSet/>
      <dgm:spPr/>
      <dgm:t>
        <a:bodyPr/>
        <a:lstStyle/>
        <a:p>
          <a:pPr rtl="1"/>
          <a:endParaRPr lang="ar-SA"/>
        </a:p>
      </dgm:t>
    </dgm:pt>
    <dgm:pt modelId="{4E330328-DF64-4CE6-A91F-3DAE6099BFFD}">
      <dgm:prSet phldrT="[نص]"/>
      <dgm:spPr/>
      <dgm:t>
        <a:bodyPr/>
        <a:lstStyle/>
        <a:p>
          <a:pPr algn="ctr" rtl="1"/>
          <a:r>
            <a:rPr lang="en-US" dirty="0" smtClean="0"/>
            <a:t>. </a:t>
          </a:r>
          <a:r>
            <a:rPr lang="ar-SA" dirty="0" smtClean="0"/>
            <a:t>الاسترخاء الذهني </a:t>
          </a:r>
          <a:endParaRPr lang="ar-SA" dirty="0"/>
        </a:p>
      </dgm:t>
    </dgm:pt>
    <dgm:pt modelId="{49B06B16-E347-4387-8E2E-1C87E8898AB0}" type="parTrans" cxnId="{E4B8B740-3A49-43FE-A216-AD3ADEAC1D76}">
      <dgm:prSet/>
      <dgm:spPr/>
      <dgm:t>
        <a:bodyPr/>
        <a:lstStyle/>
        <a:p>
          <a:pPr rtl="1"/>
          <a:endParaRPr lang="ar-SA"/>
        </a:p>
      </dgm:t>
    </dgm:pt>
    <dgm:pt modelId="{21F16CFA-0D4F-4765-A5BF-ADC4C66C75A7}" type="sibTrans" cxnId="{E4B8B740-3A49-43FE-A216-AD3ADEAC1D76}">
      <dgm:prSet/>
      <dgm:spPr/>
      <dgm:t>
        <a:bodyPr/>
        <a:lstStyle/>
        <a:p>
          <a:pPr rtl="1"/>
          <a:endParaRPr lang="ar-SA"/>
        </a:p>
      </dgm:t>
    </dgm:pt>
    <dgm:pt modelId="{95C6E9A9-392E-49AA-AA1F-B2C8F1C2B398}">
      <dgm:prSet phldrT="[نص]" phldr="1"/>
      <dgm:spPr>
        <a:solidFill>
          <a:srgbClr val="FF0000"/>
        </a:solidFill>
      </dgm:spPr>
      <dgm:t>
        <a:bodyPr/>
        <a:lstStyle/>
        <a:p>
          <a:pPr rtl="1"/>
          <a:endParaRPr lang="ar-SA"/>
        </a:p>
      </dgm:t>
    </dgm:pt>
    <dgm:pt modelId="{5460AC60-058D-44B9-A96F-FCD14267DA0D}" type="parTrans" cxnId="{EA2B95CE-E6DA-4415-8238-87E19BDB7AC7}">
      <dgm:prSet/>
      <dgm:spPr/>
      <dgm:t>
        <a:bodyPr/>
        <a:lstStyle/>
        <a:p>
          <a:pPr rtl="1"/>
          <a:endParaRPr lang="ar-SA"/>
        </a:p>
      </dgm:t>
    </dgm:pt>
    <dgm:pt modelId="{C04F0851-396D-4392-B5E2-0A15FB351B35}" type="sibTrans" cxnId="{EA2B95CE-E6DA-4415-8238-87E19BDB7AC7}">
      <dgm:prSet/>
      <dgm:spPr/>
      <dgm:t>
        <a:bodyPr/>
        <a:lstStyle/>
        <a:p>
          <a:pPr rtl="1"/>
          <a:endParaRPr lang="ar-SA"/>
        </a:p>
      </dgm:t>
    </dgm:pt>
    <dgm:pt modelId="{256C80C0-002C-48BC-9316-786FF056C9F2}">
      <dgm:prSet phldrT="[نص]"/>
      <dgm:spPr>
        <a:solidFill>
          <a:srgbClr val="FF0000"/>
        </a:solidFill>
      </dgm:spPr>
      <dgm:t>
        <a:bodyPr/>
        <a:lstStyle/>
        <a:p>
          <a:pPr algn="ctr" rtl="1"/>
          <a:r>
            <a:rPr lang="en-US" dirty="0" smtClean="0"/>
            <a:t>. </a:t>
          </a:r>
          <a:r>
            <a:rPr lang="ar-SA" dirty="0" smtClean="0"/>
            <a:t>الاسترخاء العضلي</a:t>
          </a:r>
          <a:r>
            <a:rPr lang="en-US" dirty="0" smtClean="0"/>
            <a:t>. </a:t>
          </a:r>
          <a:br>
            <a:rPr lang="en-US" dirty="0" smtClean="0"/>
          </a:br>
          <a:endParaRPr lang="ar-SA" dirty="0"/>
        </a:p>
      </dgm:t>
    </dgm:pt>
    <dgm:pt modelId="{37AF1353-87D9-468A-943D-9B7A36B2C2C6}" type="parTrans" cxnId="{1CE9EF8E-F259-47DA-AE1D-F43D3CF548C6}">
      <dgm:prSet/>
      <dgm:spPr/>
      <dgm:t>
        <a:bodyPr/>
        <a:lstStyle/>
        <a:p>
          <a:pPr rtl="1"/>
          <a:endParaRPr lang="ar-SA"/>
        </a:p>
      </dgm:t>
    </dgm:pt>
    <dgm:pt modelId="{784DF5B9-3301-43C3-BB8A-73E2ECAC45FF}" type="sibTrans" cxnId="{1CE9EF8E-F259-47DA-AE1D-F43D3CF548C6}">
      <dgm:prSet/>
      <dgm:spPr/>
      <dgm:t>
        <a:bodyPr/>
        <a:lstStyle/>
        <a:p>
          <a:pPr rtl="1"/>
          <a:endParaRPr lang="ar-SA"/>
        </a:p>
      </dgm:t>
    </dgm:pt>
    <dgm:pt modelId="{F868034F-BD5A-4DF9-963E-095BFFB83F74}">
      <dgm:prSet phldrT="[نص]" phldr="1"/>
      <dgm:spPr>
        <a:solidFill>
          <a:srgbClr val="00B0F0"/>
        </a:solidFill>
      </dgm:spPr>
      <dgm:t>
        <a:bodyPr/>
        <a:lstStyle/>
        <a:p>
          <a:pPr rtl="1"/>
          <a:endParaRPr lang="ar-SA"/>
        </a:p>
      </dgm:t>
    </dgm:pt>
    <dgm:pt modelId="{8ABEC5E9-C6E0-4B67-95EC-ACC4821C838B}" type="parTrans" cxnId="{6A6A00AE-BB00-4965-9B93-FEF0C8D54936}">
      <dgm:prSet/>
      <dgm:spPr/>
      <dgm:t>
        <a:bodyPr/>
        <a:lstStyle/>
        <a:p>
          <a:pPr rtl="1"/>
          <a:endParaRPr lang="ar-SA"/>
        </a:p>
      </dgm:t>
    </dgm:pt>
    <dgm:pt modelId="{C17E5C64-49F0-4C22-9ED1-F79F10AFA3A4}" type="sibTrans" cxnId="{6A6A00AE-BB00-4965-9B93-FEF0C8D54936}">
      <dgm:prSet/>
      <dgm:spPr/>
      <dgm:t>
        <a:bodyPr/>
        <a:lstStyle/>
        <a:p>
          <a:pPr rtl="1"/>
          <a:endParaRPr lang="ar-SA"/>
        </a:p>
      </dgm:t>
    </dgm:pt>
    <dgm:pt modelId="{E0A4A2B8-D301-44B0-9829-510EB80B2416}">
      <dgm:prSet phldrT="[نص]" phldr="1"/>
      <dgm:spPr>
        <a:solidFill>
          <a:srgbClr val="FFFF00"/>
        </a:solidFill>
      </dgm:spPr>
      <dgm:t>
        <a:bodyPr/>
        <a:lstStyle/>
        <a:p>
          <a:pPr algn="r" rtl="1"/>
          <a:endParaRPr lang="ar-SA" dirty="0"/>
        </a:p>
      </dgm:t>
    </dgm:pt>
    <dgm:pt modelId="{C0E00F7A-8374-4AF9-BAF3-B7E46F18DC84}" type="parTrans" cxnId="{516817C7-7743-47E3-A840-8F76D7A04860}">
      <dgm:prSet/>
      <dgm:spPr/>
      <dgm:t>
        <a:bodyPr/>
        <a:lstStyle/>
        <a:p>
          <a:pPr rtl="1"/>
          <a:endParaRPr lang="ar-SA"/>
        </a:p>
      </dgm:t>
    </dgm:pt>
    <dgm:pt modelId="{FBC77F25-9248-4ADB-8B8E-D440A2570A0B}" type="sibTrans" cxnId="{516817C7-7743-47E3-A840-8F76D7A04860}">
      <dgm:prSet/>
      <dgm:spPr/>
      <dgm:t>
        <a:bodyPr/>
        <a:lstStyle/>
        <a:p>
          <a:pPr rtl="1"/>
          <a:endParaRPr lang="ar-SA"/>
        </a:p>
      </dgm:t>
    </dgm:pt>
    <dgm:pt modelId="{9E3CE53F-43E9-41F4-A7E8-863EFEDB86CE}">
      <dgm:prSet/>
      <dgm:spPr>
        <a:solidFill>
          <a:srgbClr val="FFFF00"/>
        </a:solidFill>
      </dgm:spPr>
      <dgm:t>
        <a:bodyPr/>
        <a:lstStyle/>
        <a:p>
          <a:pPr algn="ctr" rtl="1"/>
          <a:r>
            <a:rPr lang="en-US" dirty="0" smtClean="0"/>
            <a:t>. </a:t>
          </a:r>
          <a:r>
            <a:rPr lang="ar-SA" dirty="0" smtClean="0"/>
            <a:t>استرخاء التنفس العميق </a:t>
          </a:r>
          <a:endParaRPr lang="ar-SA" dirty="0"/>
        </a:p>
      </dgm:t>
    </dgm:pt>
    <dgm:pt modelId="{1F38D92E-F400-41B6-93BF-E5C087AE3FD8}" type="parTrans" cxnId="{879F645A-8404-489D-81F5-2C7A6598F6F3}">
      <dgm:prSet/>
      <dgm:spPr/>
      <dgm:t>
        <a:bodyPr/>
        <a:lstStyle/>
        <a:p>
          <a:pPr rtl="1"/>
          <a:endParaRPr lang="ar-SA"/>
        </a:p>
      </dgm:t>
    </dgm:pt>
    <dgm:pt modelId="{F85308DA-F7AE-4E0D-A0AA-6F9EE0C8A0EE}" type="sibTrans" cxnId="{879F645A-8404-489D-81F5-2C7A6598F6F3}">
      <dgm:prSet/>
      <dgm:spPr/>
      <dgm:t>
        <a:bodyPr/>
        <a:lstStyle/>
        <a:p>
          <a:pPr rtl="1"/>
          <a:endParaRPr lang="ar-SA"/>
        </a:p>
      </dgm:t>
    </dgm:pt>
    <dgm:pt modelId="{04F98B6B-972B-44B1-A59E-6C153E94CC10}" type="pres">
      <dgm:prSet presAssocID="{A8E4410F-09B9-4C45-BEB6-A4E8721499D0}" presName="Name0" presStyleCnt="0">
        <dgm:presLayoutVars>
          <dgm:dir/>
          <dgm:animLvl val="lvl"/>
          <dgm:resizeHandles val="exact"/>
        </dgm:presLayoutVars>
      </dgm:prSet>
      <dgm:spPr/>
    </dgm:pt>
    <dgm:pt modelId="{0DE439AD-B962-4C53-9F0E-05D2BD6586D8}" type="pres">
      <dgm:prSet presAssocID="{ACE94F70-6A63-42DC-B5EF-C02EB8E07539}" presName="compositeNode" presStyleCnt="0">
        <dgm:presLayoutVars>
          <dgm:bulletEnabled val="1"/>
        </dgm:presLayoutVars>
      </dgm:prSet>
      <dgm:spPr/>
    </dgm:pt>
    <dgm:pt modelId="{2FB674B8-4F7E-47DA-884F-6B1863C5D72A}" type="pres">
      <dgm:prSet presAssocID="{ACE94F70-6A63-42DC-B5EF-C02EB8E07539}" presName="bgRect" presStyleLbl="node1" presStyleIdx="0" presStyleCnt="3"/>
      <dgm:spPr/>
    </dgm:pt>
    <dgm:pt modelId="{C1B338E8-15FE-466A-8224-DEF7248F45B0}" type="pres">
      <dgm:prSet presAssocID="{ACE94F70-6A63-42DC-B5EF-C02EB8E07539}" presName="parentNode" presStyleLbl="node1" presStyleIdx="0" presStyleCnt="3">
        <dgm:presLayoutVars>
          <dgm:chMax val="0"/>
          <dgm:bulletEnabled val="1"/>
        </dgm:presLayoutVars>
      </dgm:prSet>
      <dgm:spPr/>
    </dgm:pt>
    <dgm:pt modelId="{BC677EAE-982C-4F20-A716-C4DDF29FD23E}" type="pres">
      <dgm:prSet presAssocID="{ACE94F70-6A63-42DC-B5EF-C02EB8E07539}" presName="childNode" presStyleLbl="node1" presStyleIdx="0" presStyleCnt="3">
        <dgm:presLayoutVars>
          <dgm:bulletEnabled val="1"/>
        </dgm:presLayoutVars>
      </dgm:prSet>
      <dgm:spPr/>
      <dgm:t>
        <a:bodyPr/>
        <a:lstStyle/>
        <a:p>
          <a:pPr rtl="1"/>
          <a:endParaRPr lang="ar-SA"/>
        </a:p>
      </dgm:t>
    </dgm:pt>
    <dgm:pt modelId="{A3BB49F2-F2A7-4426-9632-64747C6788D9}" type="pres">
      <dgm:prSet presAssocID="{D715EE2B-0832-40D5-B547-353580F132EC}" presName="hSp" presStyleCnt="0"/>
      <dgm:spPr/>
    </dgm:pt>
    <dgm:pt modelId="{D81136CC-E5BF-429C-8A35-63762C12C3F3}" type="pres">
      <dgm:prSet presAssocID="{D715EE2B-0832-40D5-B547-353580F132EC}" presName="vProcSp" presStyleCnt="0"/>
      <dgm:spPr/>
    </dgm:pt>
    <dgm:pt modelId="{259D6474-66FF-4FC1-8B10-7C8D827B7EA9}" type="pres">
      <dgm:prSet presAssocID="{D715EE2B-0832-40D5-B547-353580F132EC}" presName="vSp1" presStyleCnt="0"/>
      <dgm:spPr/>
    </dgm:pt>
    <dgm:pt modelId="{C41877EB-00B8-4589-BB62-93B6BCE57FAE}" type="pres">
      <dgm:prSet presAssocID="{D715EE2B-0832-40D5-B547-353580F132EC}" presName="simulatedConn" presStyleLbl="solidFgAcc1" presStyleIdx="0" presStyleCnt="2"/>
      <dgm:spPr/>
    </dgm:pt>
    <dgm:pt modelId="{9EC8644D-0C71-4EB2-8DC7-E30E9DB6AED7}" type="pres">
      <dgm:prSet presAssocID="{D715EE2B-0832-40D5-B547-353580F132EC}" presName="vSp2" presStyleCnt="0"/>
      <dgm:spPr/>
    </dgm:pt>
    <dgm:pt modelId="{9A1EE7D0-DC4E-41B9-A58C-33B73A8ACF11}" type="pres">
      <dgm:prSet presAssocID="{D715EE2B-0832-40D5-B547-353580F132EC}" presName="sibTrans" presStyleCnt="0"/>
      <dgm:spPr/>
    </dgm:pt>
    <dgm:pt modelId="{F141BB47-4D29-4A46-A15F-C3CA5E9D49BC}" type="pres">
      <dgm:prSet presAssocID="{95C6E9A9-392E-49AA-AA1F-B2C8F1C2B398}" presName="compositeNode" presStyleCnt="0">
        <dgm:presLayoutVars>
          <dgm:bulletEnabled val="1"/>
        </dgm:presLayoutVars>
      </dgm:prSet>
      <dgm:spPr/>
    </dgm:pt>
    <dgm:pt modelId="{E2342D0E-71ED-4D97-8A90-D6172DA52A2C}" type="pres">
      <dgm:prSet presAssocID="{95C6E9A9-392E-49AA-AA1F-B2C8F1C2B398}" presName="bgRect" presStyleLbl="node1" presStyleIdx="1" presStyleCnt="3" custLinFactNeighborX="-2773" custLinFactNeighborY="525"/>
      <dgm:spPr/>
    </dgm:pt>
    <dgm:pt modelId="{DC45AD45-C822-4AE6-9A3C-9A176762A239}" type="pres">
      <dgm:prSet presAssocID="{95C6E9A9-392E-49AA-AA1F-B2C8F1C2B398}" presName="parentNode" presStyleLbl="node1" presStyleIdx="1" presStyleCnt="3">
        <dgm:presLayoutVars>
          <dgm:chMax val="0"/>
          <dgm:bulletEnabled val="1"/>
        </dgm:presLayoutVars>
      </dgm:prSet>
      <dgm:spPr/>
    </dgm:pt>
    <dgm:pt modelId="{60C246AA-145A-4A39-A0D7-F66D8658BFAE}" type="pres">
      <dgm:prSet presAssocID="{95C6E9A9-392E-49AA-AA1F-B2C8F1C2B398}" presName="childNode" presStyleLbl="node1" presStyleIdx="1" presStyleCnt="3">
        <dgm:presLayoutVars>
          <dgm:bulletEnabled val="1"/>
        </dgm:presLayoutVars>
      </dgm:prSet>
      <dgm:spPr/>
      <dgm:t>
        <a:bodyPr/>
        <a:lstStyle/>
        <a:p>
          <a:pPr rtl="1"/>
          <a:endParaRPr lang="ar-SA"/>
        </a:p>
      </dgm:t>
    </dgm:pt>
    <dgm:pt modelId="{863A7B30-13A5-4EB9-87AA-DBB0941D5AF4}" type="pres">
      <dgm:prSet presAssocID="{C04F0851-396D-4392-B5E2-0A15FB351B35}" presName="hSp" presStyleCnt="0"/>
      <dgm:spPr/>
    </dgm:pt>
    <dgm:pt modelId="{F5D57998-26E0-4BB2-9D32-A6B03524FCE7}" type="pres">
      <dgm:prSet presAssocID="{C04F0851-396D-4392-B5E2-0A15FB351B35}" presName="vProcSp" presStyleCnt="0"/>
      <dgm:spPr/>
    </dgm:pt>
    <dgm:pt modelId="{966F1B1F-C7A8-4DF7-A885-474496CD5414}" type="pres">
      <dgm:prSet presAssocID="{C04F0851-396D-4392-B5E2-0A15FB351B35}" presName="vSp1" presStyleCnt="0"/>
      <dgm:spPr/>
    </dgm:pt>
    <dgm:pt modelId="{FF2BEA3C-65B9-429D-BC74-7378F07BAF21}" type="pres">
      <dgm:prSet presAssocID="{C04F0851-396D-4392-B5E2-0A15FB351B35}" presName="simulatedConn" presStyleLbl="solidFgAcc1" presStyleIdx="1" presStyleCnt="2"/>
      <dgm:spPr/>
    </dgm:pt>
    <dgm:pt modelId="{2C73A68A-944E-4710-B885-74A9291DE6A3}" type="pres">
      <dgm:prSet presAssocID="{C04F0851-396D-4392-B5E2-0A15FB351B35}" presName="vSp2" presStyleCnt="0"/>
      <dgm:spPr/>
    </dgm:pt>
    <dgm:pt modelId="{3663F8B6-84AA-414D-8372-CEE6100E94D2}" type="pres">
      <dgm:prSet presAssocID="{C04F0851-396D-4392-B5E2-0A15FB351B35}" presName="sibTrans" presStyleCnt="0"/>
      <dgm:spPr/>
    </dgm:pt>
    <dgm:pt modelId="{82C996AC-52C2-4B23-B78F-358333D65FF9}" type="pres">
      <dgm:prSet presAssocID="{F868034F-BD5A-4DF9-963E-095BFFB83F74}" presName="compositeNode" presStyleCnt="0">
        <dgm:presLayoutVars>
          <dgm:bulletEnabled val="1"/>
        </dgm:presLayoutVars>
      </dgm:prSet>
      <dgm:spPr/>
    </dgm:pt>
    <dgm:pt modelId="{B7FD0FBE-5C57-4284-85F3-A9042C1E96B8}" type="pres">
      <dgm:prSet presAssocID="{F868034F-BD5A-4DF9-963E-095BFFB83F74}" presName="bgRect" presStyleLbl="node1" presStyleIdx="2" presStyleCnt="3" custLinFactNeighborX="-335" custLinFactNeighborY="525"/>
      <dgm:spPr/>
    </dgm:pt>
    <dgm:pt modelId="{995F1EE0-4257-4EAC-99AA-267D2CECEA98}" type="pres">
      <dgm:prSet presAssocID="{F868034F-BD5A-4DF9-963E-095BFFB83F74}" presName="parentNode" presStyleLbl="node1" presStyleIdx="2" presStyleCnt="3">
        <dgm:presLayoutVars>
          <dgm:chMax val="0"/>
          <dgm:bulletEnabled val="1"/>
        </dgm:presLayoutVars>
      </dgm:prSet>
      <dgm:spPr/>
    </dgm:pt>
    <dgm:pt modelId="{989EF9BD-4702-412D-ABF4-71B431B30414}" type="pres">
      <dgm:prSet presAssocID="{F868034F-BD5A-4DF9-963E-095BFFB83F74}" presName="childNode" presStyleLbl="node1" presStyleIdx="2" presStyleCnt="3">
        <dgm:presLayoutVars>
          <dgm:bulletEnabled val="1"/>
        </dgm:presLayoutVars>
      </dgm:prSet>
      <dgm:spPr/>
      <dgm:t>
        <a:bodyPr/>
        <a:lstStyle/>
        <a:p>
          <a:pPr rtl="1"/>
          <a:endParaRPr lang="ar-SA"/>
        </a:p>
      </dgm:t>
    </dgm:pt>
  </dgm:ptLst>
  <dgm:cxnLst>
    <dgm:cxn modelId="{709877DB-B08A-4F39-A62F-0D905FEC02E6}" type="presOf" srcId="{F868034F-BD5A-4DF9-963E-095BFFB83F74}" destId="{995F1EE0-4257-4EAC-99AA-267D2CECEA98}" srcOrd="1" destOrd="0" presId="urn:microsoft.com/office/officeart/2005/8/layout/hProcess7"/>
    <dgm:cxn modelId="{286B1EA0-701E-4193-9590-9A61E378672E}" type="presOf" srcId="{ACE94F70-6A63-42DC-B5EF-C02EB8E07539}" destId="{C1B338E8-15FE-466A-8224-DEF7248F45B0}" srcOrd="1" destOrd="0" presId="urn:microsoft.com/office/officeart/2005/8/layout/hProcess7"/>
    <dgm:cxn modelId="{601E6D2D-D8F5-4F5B-B479-A50FC486581B}" srcId="{A8E4410F-09B9-4C45-BEB6-A4E8721499D0}" destId="{ACE94F70-6A63-42DC-B5EF-C02EB8E07539}" srcOrd="0" destOrd="0" parTransId="{F0A652D3-5915-4409-A9C5-6D88537538DD}" sibTransId="{D715EE2B-0832-40D5-B547-353580F132EC}"/>
    <dgm:cxn modelId="{F1CBE79A-1196-44FB-BFD5-97BAAFDE065C}" type="presOf" srcId="{256C80C0-002C-48BC-9316-786FF056C9F2}" destId="{60C246AA-145A-4A39-A0D7-F66D8658BFAE}" srcOrd="0" destOrd="0" presId="urn:microsoft.com/office/officeart/2005/8/layout/hProcess7"/>
    <dgm:cxn modelId="{F058BF95-E0D8-4F52-9891-A6A08DF6A209}" type="presOf" srcId="{9E3CE53F-43E9-41F4-A7E8-863EFEDB86CE}" destId="{989EF9BD-4702-412D-ABF4-71B431B30414}" srcOrd="0" destOrd="1" presId="urn:microsoft.com/office/officeart/2005/8/layout/hProcess7"/>
    <dgm:cxn modelId="{516817C7-7743-47E3-A840-8F76D7A04860}" srcId="{F868034F-BD5A-4DF9-963E-095BFFB83F74}" destId="{E0A4A2B8-D301-44B0-9829-510EB80B2416}" srcOrd="0" destOrd="0" parTransId="{C0E00F7A-8374-4AF9-BAF3-B7E46F18DC84}" sibTransId="{FBC77F25-9248-4ADB-8B8E-D440A2570A0B}"/>
    <dgm:cxn modelId="{EA2B95CE-E6DA-4415-8238-87E19BDB7AC7}" srcId="{A8E4410F-09B9-4C45-BEB6-A4E8721499D0}" destId="{95C6E9A9-392E-49AA-AA1F-B2C8F1C2B398}" srcOrd="1" destOrd="0" parTransId="{5460AC60-058D-44B9-A96F-FCD14267DA0D}" sibTransId="{C04F0851-396D-4392-B5E2-0A15FB351B35}"/>
    <dgm:cxn modelId="{539EE24D-9C56-44C7-873D-37B004194EF3}" type="presOf" srcId="{E0A4A2B8-D301-44B0-9829-510EB80B2416}" destId="{989EF9BD-4702-412D-ABF4-71B431B30414}" srcOrd="0" destOrd="0" presId="urn:microsoft.com/office/officeart/2005/8/layout/hProcess7"/>
    <dgm:cxn modelId="{18AB8441-355B-4994-81D4-27FF7496B3C7}" type="presOf" srcId="{4E330328-DF64-4CE6-A91F-3DAE6099BFFD}" destId="{BC677EAE-982C-4F20-A716-C4DDF29FD23E}" srcOrd="0" destOrd="0" presId="urn:microsoft.com/office/officeart/2005/8/layout/hProcess7"/>
    <dgm:cxn modelId="{879F645A-8404-489D-81F5-2C7A6598F6F3}" srcId="{F868034F-BD5A-4DF9-963E-095BFFB83F74}" destId="{9E3CE53F-43E9-41F4-A7E8-863EFEDB86CE}" srcOrd="1" destOrd="0" parTransId="{1F38D92E-F400-41B6-93BF-E5C087AE3FD8}" sibTransId="{F85308DA-F7AE-4E0D-A0AA-6F9EE0C8A0EE}"/>
    <dgm:cxn modelId="{4CC8457A-8B55-4964-83B0-CD84BF3546F6}" type="presOf" srcId="{F868034F-BD5A-4DF9-963E-095BFFB83F74}" destId="{B7FD0FBE-5C57-4284-85F3-A9042C1E96B8}" srcOrd="0" destOrd="0" presId="urn:microsoft.com/office/officeart/2005/8/layout/hProcess7"/>
    <dgm:cxn modelId="{6A6A00AE-BB00-4965-9B93-FEF0C8D54936}" srcId="{A8E4410F-09B9-4C45-BEB6-A4E8721499D0}" destId="{F868034F-BD5A-4DF9-963E-095BFFB83F74}" srcOrd="2" destOrd="0" parTransId="{8ABEC5E9-C6E0-4B67-95EC-ACC4821C838B}" sibTransId="{C17E5C64-49F0-4C22-9ED1-F79F10AFA3A4}"/>
    <dgm:cxn modelId="{C6E54DD1-1790-4429-9970-4E27297E2CDC}" type="presOf" srcId="{95C6E9A9-392E-49AA-AA1F-B2C8F1C2B398}" destId="{E2342D0E-71ED-4D97-8A90-D6172DA52A2C}" srcOrd="0" destOrd="0" presId="urn:microsoft.com/office/officeart/2005/8/layout/hProcess7"/>
    <dgm:cxn modelId="{3F39C62A-8902-4CD5-8B7B-5B4C3430B19F}" type="presOf" srcId="{A8E4410F-09B9-4C45-BEB6-A4E8721499D0}" destId="{04F98B6B-972B-44B1-A59E-6C153E94CC10}" srcOrd="0" destOrd="0" presId="urn:microsoft.com/office/officeart/2005/8/layout/hProcess7"/>
    <dgm:cxn modelId="{1CE9EF8E-F259-47DA-AE1D-F43D3CF548C6}" srcId="{95C6E9A9-392E-49AA-AA1F-B2C8F1C2B398}" destId="{256C80C0-002C-48BC-9316-786FF056C9F2}" srcOrd="0" destOrd="0" parTransId="{37AF1353-87D9-468A-943D-9B7A36B2C2C6}" sibTransId="{784DF5B9-3301-43C3-BB8A-73E2ECAC45FF}"/>
    <dgm:cxn modelId="{E4B8B740-3A49-43FE-A216-AD3ADEAC1D76}" srcId="{ACE94F70-6A63-42DC-B5EF-C02EB8E07539}" destId="{4E330328-DF64-4CE6-A91F-3DAE6099BFFD}" srcOrd="0" destOrd="0" parTransId="{49B06B16-E347-4387-8E2E-1C87E8898AB0}" sibTransId="{21F16CFA-0D4F-4765-A5BF-ADC4C66C75A7}"/>
    <dgm:cxn modelId="{33B8E97E-9BC7-4162-B8EF-E0FFD9185004}" type="presOf" srcId="{ACE94F70-6A63-42DC-B5EF-C02EB8E07539}" destId="{2FB674B8-4F7E-47DA-884F-6B1863C5D72A}" srcOrd="0" destOrd="0" presId="urn:microsoft.com/office/officeart/2005/8/layout/hProcess7"/>
    <dgm:cxn modelId="{59B4E62E-3EEB-4D60-AA5C-87024C2733AF}" type="presOf" srcId="{95C6E9A9-392E-49AA-AA1F-B2C8F1C2B398}" destId="{DC45AD45-C822-4AE6-9A3C-9A176762A239}" srcOrd="1" destOrd="0" presId="urn:microsoft.com/office/officeart/2005/8/layout/hProcess7"/>
    <dgm:cxn modelId="{554434AB-0D22-4F7A-8287-B743F8985F5E}" type="presParOf" srcId="{04F98B6B-972B-44B1-A59E-6C153E94CC10}" destId="{0DE439AD-B962-4C53-9F0E-05D2BD6586D8}" srcOrd="0" destOrd="0" presId="urn:microsoft.com/office/officeart/2005/8/layout/hProcess7"/>
    <dgm:cxn modelId="{76CD5ABB-61ED-492B-9A5F-635B02C3C58D}" type="presParOf" srcId="{0DE439AD-B962-4C53-9F0E-05D2BD6586D8}" destId="{2FB674B8-4F7E-47DA-884F-6B1863C5D72A}" srcOrd="0" destOrd="0" presId="urn:microsoft.com/office/officeart/2005/8/layout/hProcess7"/>
    <dgm:cxn modelId="{340A90A3-EE2D-4702-8F29-DE7FCCF70F76}" type="presParOf" srcId="{0DE439AD-B962-4C53-9F0E-05D2BD6586D8}" destId="{C1B338E8-15FE-466A-8224-DEF7248F45B0}" srcOrd="1" destOrd="0" presId="urn:microsoft.com/office/officeart/2005/8/layout/hProcess7"/>
    <dgm:cxn modelId="{9A49EBFE-6213-4402-81C4-0A18672B8BBE}" type="presParOf" srcId="{0DE439AD-B962-4C53-9F0E-05D2BD6586D8}" destId="{BC677EAE-982C-4F20-A716-C4DDF29FD23E}" srcOrd="2" destOrd="0" presId="urn:microsoft.com/office/officeart/2005/8/layout/hProcess7"/>
    <dgm:cxn modelId="{5A810075-25BD-4A63-B2DE-2E601F0BA357}" type="presParOf" srcId="{04F98B6B-972B-44B1-A59E-6C153E94CC10}" destId="{A3BB49F2-F2A7-4426-9632-64747C6788D9}" srcOrd="1" destOrd="0" presId="urn:microsoft.com/office/officeart/2005/8/layout/hProcess7"/>
    <dgm:cxn modelId="{72942D83-8BA8-4E9C-9228-923B77D2B99E}" type="presParOf" srcId="{04F98B6B-972B-44B1-A59E-6C153E94CC10}" destId="{D81136CC-E5BF-429C-8A35-63762C12C3F3}" srcOrd="2" destOrd="0" presId="urn:microsoft.com/office/officeart/2005/8/layout/hProcess7"/>
    <dgm:cxn modelId="{886576C7-3918-419D-9182-68F35A839B4F}" type="presParOf" srcId="{D81136CC-E5BF-429C-8A35-63762C12C3F3}" destId="{259D6474-66FF-4FC1-8B10-7C8D827B7EA9}" srcOrd="0" destOrd="0" presId="urn:microsoft.com/office/officeart/2005/8/layout/hProcess7"/>
    <dgm:cxn modelId="{10D0EAC9-7DD4-4FAE-BB7D-4DC8435A77E6}" type="presParOf" srcId="{D81136CC-E5BF-429C-8A35-63762C12C3F3}" destId="{C41877EB-00B8-4589-BB62-93B6BCE57FAE}" srcOrd="1" destOrd="0" presId="urn:microsoft.com/office/officeart/2005/8/layout/hProcess7"/>
    <dgm:cxn modelId="{4CF92868-5F89-4CA2-8DC8-692A422A9F56}" type="presParOf" srcId="{D81136CC-E5BF-429C-8A35-63762C12C3F3}" destId="{9EC8644D-0C71-4EB2-8DC7-E30E9DB6AED7}" srcOrd="2" destOrd="0" presId="urn:microsoft.com/office/officeart/2005/8/layout/hProcess7"/>
    <dgm:cxn modelId="{D356AE12-F477-437C-AD12-597240929ED2}" type="presParOf" srcId="{04F98B6B-972B-44B1-A59E-6C153E94CC10}" destId="{9A1EE7D0-DC4E-41B9-A58C-33B73A8ACF11}" srcOrd="3" destOrd="0" presId="urn:microsoft.com/office/officeart/2005/8/layout/hProcess7"/>
    <dgm:cxn modelId="{320D5115-9547-4A67-B460-FF8D66C72593}" type="presParOf" srcId="{04F98B6B-972B-44B1-A59E-6C153E94CC10}" destId="{F141BB47-4D29-4A46-A15F-C3CA5E9D49BC}" srcOrd="4" destOrd="0" presId="urn:microsoft.com/office/officeart/2005/8/layout/hProcess7"/>
    <dgm:cxn modelId="{F9B11586-0110-4865-B061-8C2397BF5502}" type="presParOf" srcId="{F141BB47-4D29-4A46-A15F-C3CA5E9D49BC}" destId="{E2342D0E-71ED-4D97-8A90-D6172DA52A2C}" srcOrd="0" destOrd="0" presId="urn:microsoft.com/office/officeart/2005/8/layout/hProcess7"/>
    <dgm:cxn modelId="{DB9C36D2-FC6A-4B31-94BD-01B1B4DD3B89}" type="presParOf" srcId="{F141BB47-4D29-4A46-A15F-C3CA5E9D49BC}" destId="{DC45AD45-C822-4AE6-9A3C-9A176762A239}" srcOrd="1" destOrd="0" presId="urn:microsoft.com/office/officeart/2005/8/layout/hProcess7"/>
    <dgm:cxn modelId="{0C6A80D1-E464-432E-922B-3F67463B48BF}" type="presParOf" srcId="{F141BB47-4D29-4A46-A15F-C3CA5E9D49BC}" destId="{60C246AA-145A-4A39-A0D7-F66D8658BFAE}" srcOrd="2" destOrd="0" presId="urn:microsoft.com/office/officeart/2005/8/layout/hProcess7"/>
    <dgm:cxn modelId="{365B0ECC-0AF5-4364-ADDA-A97BC77E72EF}" type="presParOf" srcId="{04F98B6B-972B-44B1-A59E-6C153E94CC10}" destId="{863A7B30-13A5-4EB9-87AA-DBB0941D5AF4}" srcOrd="5" destOrd="0" presId="urn:microsoft.com/office/officeart/2005/8/layout/hProcess7"/>
    <dgm:cxn modelId="{5182BCE3-8CBA-4101-8A83-48C1FD26DEAD}" type="presParOf" srcId="{04F98B6B-972B-44B1-A59E-6C153E94CC10}" destId="{F5D57998-26E0-4BB2-9D32-A6B03524FCE7}" srcOrd="6" destOrd="0" presId="urn:microsoft.com/office/officeart/2005/8/layout/hProcess7"/>
    <dgm:cxn modelId="{7483D0AB-76CE-4168-AC9C-B71992891A46}" type="presParOf" srcId="{F5D57998-26E0-4BB2-9D32-A6B03524FCE7}" destId="{966F1B1F-C7A8-4DF7-A885-474496CD5414}" srcOrd="0" destOrd="0" presId="urn:microsoft.com/office/officeart/2005/8/layout/hProcess7"/>
    <dgm:cxn modelId="{7F6E7FC0-0DE9-4256-8580-21E2F198ABD5}" type="presParOf" srcId="{F5D57998-26E0-4BB2-9D32-A6B03524FCE7}" destId="{FF2BEA3C-65B9-429D-BC74-7378F07BAF21}" srcOrd="1" destOrd="0" presId="urn:microsoft.com/office/officeart/2005/8/layout/hProcess7"/>
    <dgm:cxn modelId="{CC44A72B-02D8-4379-BBA6-A2CEC04115BD}" type="presParOf" srcId="{F5D57998-26E0-4BB2-9D32-A6B03524FCE7}" destId="{2C73A68A-944E-4710-B885-74A9291DE6A3}" srcOrd="2" destOrd="0" presId="urn:microsoft.com/office/officeart/2005/8/layout/hProcess7"/>
    <dgm:cxn modelId="{0CA97051-7530-4F78-B8FE-D5B797A7EB67}" type="presParOf" srcId="{04F98B6B-972B-44B1-A59E-6C153E94CC10}" destId="{3663F8B6-84AA-414D-8372-CEE6100E94D2}" srcOrd="7" destOrd="0" presId="urn:microsoft.com/office/officeart/2005/8/layout/hProcess7"/>
    <dgm:cxn modelId="{ABDA5498-BBDC-4AF3-B792-3CA633590048}" type="presParOf" srcId="{04F98B6B-972B-44B1-A59E-6C153E94CC10}" destId="{82C996AC-52C2-4B23-B78F-358333D65FF9}" srcOrd="8" destOrd="0" presId="urn:microsoft.com/office/officeart/2005/8/layout/hProcess7"/>
    <dgm:cxn modelId="{50C625BD-0844-4468-892B-5A7D6E98062F}" type="presParOf" srcId="{82C996AC-52C2-4B23-B78F-358333D65FF9}" destId="{B7FD0FBE-5C57-4284-85F3-A9042C1E96B8}" srcOrd="0" destOrd="0" presId="urn:microsoft.com/office/officeart/2005/8/layout/hProcess7"/>
    <dgm:cxn modelId="{E83BAAD3-7036-41E1-8554-959FCFBB663F}" type="presParOf" srcId="{82C996AC-52C2-4B23-B78F-358333D65FF9}" destId="{995F1EE0-4257-4EAC-99AA-267D2CECEA98}" srcOrd="1" destOrd="0" presId="urn:microsoft.com/office/officeart/2005/8/layout/hProcess7"/>
    <dgm:cxn modelId="{700F6A39-FBD9-46C5-90FD-7D3DF620F4F9}" type="presParOf" srcId="{82C996AC-52C2-4B23-B78F-358333D65FF9}" destId="{989EF9BD-4702-412D-ABF4-71B431B30414}" srcOrd="2" destOrd="0" presId="urn:microsoft.com/office/officeart/2005/8/layout/hProcess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D5045E-8D56-45E6-9511-302C877F1B9F}" type="doc">
      <dgm:prSet loTypeId="urn:microsoft.com/office/officeart/2005/8/layout/vList4" loCatId="list" qsTypeId="urn:microsoft.com/office/officeart/2005/8/quickstyle/simple1" qsCatId="simple" csTypeId="urn:microsoft.com/office/officeart/2005/8/colors/accent1_2" csCatId="accent1" phldr="1"/>
      <dgm:spPr/>
      <dgm:t>
        <a:bodyPr/>
        <a:lstStyle/>
        <a:p>
          <a:pPr rtl="1"/>
          <a:endParaRPr lang="ar-SA"/>
        </a:p>
      </dgm:t>
    </dgm:pt>
    <dgm:pt modelId="{A3497620-BD4F-4015-BB63-7057F22BE7B1}">
      <dgm:prSet/>
      <dgm:spPr>
        <a:solidFill>
          <a:srgbClr val="92D050"/>
        </a:solidFill>
      </dgm:spPr>
      <dgm:t>
        <a:bodyPr/>
        <a:lstStyle/>
        <a:p>
          <a:pPr rtl="1"/>
          <a:r>
            <a:rPr lang="ar-SA" dirty="0" smtClean="0">
              <a:solidFill>
                <a:schemeClr val="tx1"/>
              </a:solidFill>
            </a:rPr>
            <a:t>خفض تأثير الاستجابة للضغط العصبي</a:t>
          </a:r>
          <a:r>
            <a:rPr lang="en-US" dirty="0" smtClean="0">
              <a:solidFill>
                <a:schemeClr val="tx1"/>
              </a:solidFill>
            </a:rPr>
            <a:t> </a:t>
          </a:r>
          <a:r>
            <a:rPr lang="en-US" dirty="0" smtClean="0"/>
            <a:t>. </a:t>
          </a:r>
          <a:endParaRPr lang="ar-SA" dirty="0"/>
        </a:p>
      </dgm:t>
    </dgm:pt>
    <dgm:pt modelId="{3485C99F-9289-41A9-800A-6B0FCAC241EE}" type="parTrans" cxnId="{2587EE1A-ACBD-41E8-BC27-A8C5D451051A}">
      <dgm:prSet/>
      <dgm:spPr/>
      <dgm:t>
        <a:bodyPr/>
        <a:lstStyle/>
        <a:p>
          <a:pPr rtl="1"/>
          <a:endParaRPr lang="ar-SA"/>
        </a:p>
      </dgm:t>
    </dgm:pt>
    <dgm:pt modelId="{E36F6E27-134F-4BB7-B0FF-8A99132DDAD8}" type="sibTrans" cxnId="{2587EE1A-ACBD-41E8-BC27-A8C5D451051A}">
      <dgm:prSet/>
      <dgm:spPr/>
      <dgm:t>
        <a:bodyPr/>
        <a:lstStyle/>
        <a:p>
          <a:pPr rtl="1"/>
          <a:endParaRPr lang="ar-SA"/>
        </a:p>
      </dgm:t>
    </dgm:pt>
    <dgm:pt modelId="{A501E1F0-5AEE-4AE7-B9D0-4DFE63436850}">
      <dgm:prSet/>
      <dgm:spPr/>
      <dgm:t>
        <a:bodyPr/>
        <a:lstStyle/>
        <a:p>
          <a:pPr rtl="1"/>
          <a:r>
            <a:rPr lang="en-US" dirty="0" smtClean="0">
              <a:solidFill>
                <a:schemeClr val="tx1"/>
              </a:solidFill>
            </a:rPr>
            <a:t>- </a:t>
          </a:r>
          <a:r>
            <a:rPr lang="ar-SA" dirty="0" smtClean="0">
              <a:solidFill>
                <a:schemeClr val="tx1"/>
              </a:solidFill>
            </a:rPr>
            <a:t>المساعدة </a:t>
          </a:r>
          <a:r>
            <a:rPr lang="ar-SA" dirty="0" err="1" smtClean="0">
              <a:solidFill>
                <a:schemeClr val="tx1"/>
              </a:solidFill>
            </a:rPr>
            <a:t>فى</a:t>
          </a:r>
          <a:r>
            <a:rPr lang="ar-SA" dirty="0" smtClean="0">
              <a:solidFill>
                <a:schemeClr val="tx1"/>
              </a:solidFill>
            </a:rPr>
            <a:t> الوصول إلى المستوى </a:t>
          </a:r>
          <a:r>
            <a:rPr lang="ar-SA" dirty="0" err="1" smtClean="0">
              <a:solidFill>
                <a:schemeClr val="tx1"/>
              </a:solidFill>
            </a:rPr>
            <a:t>الامثل</a:t>
          </a:r>
          <a:r>
            <a:rPr lang="ar-SA" dirty="0" smtClean="0">
              <a:solidFill>
                <a:schemeClr val="tx1"/>
              </a:solidFill>
            </a:rPr>
            <a:t> من الاستثارة </a:t>
          </a:r>
          <a:endParaRPr lang="ar-SA" dirty="0">
            <a:solidFill>
              <a:schemeClr val="tx1"/>
            </a:solidFill>
          </a:endParaRPr>
        </a:p>
      </dgm:t>
    </dgm:pt>
    <dgm:pt modelId="{9CA55D5B-B153-4DF9-BD0E-44CCAB4AFD13}" type="parTrans" cxnId="{1A3A467F-A60E-488D-8AF1-3E4DF53DA889}">
      <dgm:prSet/>
      <dgm:spPr/>
      <dgm:t>
        <a:bodyPr/>
        <a:lstStyle/>
        <a:p>
          <a:pPr rtl="1"/>
          <a:endParaRPr lang="ar-SA"/>
        </a:p>
      </dgm:t>
    </dgm:pt>
    <dgm:pt modelId="{C479955D-DBBC-452F-B6D8-EFA7D0998AD6}" type="sibTrans" cxnId="{1A3A467F-A60E-488D-8AF1-3E4DF53DA889}">
      <dgm:prSet/>
      <dgm:spPr/>
      <dgm:t>
        <a:bodyPr/>
        <a:lstStyle/>
        <a:p>
          <a:pPr rtl="1"/>
          <a:endParaRPr lang="ar-SA"/>
        </a:p>
      </dgm:t>
    </dgm:pt>
    <dgm:pt modelId="{74A1F1C2-281E-4FC9-B887-739A24C97D02}">
      <dgm:prSet/>
      <dgm:spPr>
        <a:solidFill>
          <a:srgbClr val="00B0F0"/>
        </a:solidFill>
      </dgm:spPr>
      <dgm:t>
        <a:bodyPr/>
        <a:lstStyle/>
        <a:p>
          <a:pPr rtl="1"/>
          <a:r>
            <a:rPr lang="ar-SA" dirty="0" smtClean="0">
              <a:solidFill>
                <a:schemeClr val="tx1"/>
              </a:solidFill>
            </a:rPr>
            <a:t>منع تأثير تراكم الضغط العصبي</a:t>
          </a:r>
          <a:r>
            <a:rPr lang="en-US" dirty="0" smtClean="0">
              <a:solidFill>
                <a:schemeClr val="tx1"/>
              </a:solidFill>
            </a:rPr>
            <a:t> </a:t>
          </a:r>
          <a:r>
            <a:rPr lang="en-US" dirty="0" smtClean="0"/>
            <a:t>. </a:t>
          </a:r>
          <a:endParaRPr lang="ar-SA" dirty="0"/>
        </a:p>
      </dgm:t>
    </dgm:pt>
    <dgm:pt modelId="{3A36755B-7492-44E9-8F13-28F0CFB88741}" type="parTrans" cxnId="{B86F1CA6-1755-4303-8FE5-E385FA8A1755}">
      <dgm:prSet/>
      <dgm:spPr/>
      <dgm:t>
        <a:bodyPr/>
        <a:lstStyle/>
        <a:p>
          <a:pPr rtl="1"/>
          <a:endParaRPr lang="ar-SA"/>
        </a:p>
      </dgm:t>
    </dgm:pt>
    <dgm:pt modelId="{E1D2F428-BCDD-4631-ABF0-D7FC9DBE532B}" type="sibTrans" cxnId="{B86F1CA6-1755-4303-8FE5-E385FA8A1755}">
      <dgm:prSet/>
      <dgm:spPr/>
      <dgm:t>
        <a:bodyPr/>
        <a:lstStyle/>
        <a:p>
          <a:pPr rtl="1"/>
          <a:endParaRPr lang="ar-SA"/>
        </a:p>
      </dgm:t>
    </dgm:pt>
    <dgm:pt modelId="{335A3676-9060-416B-8CD5-022850AA3054}">
      <dgm:prSet/>
      <dgm:spPr>
        <a:solidFill>
          <a:schemeClr val="bg1">
            <a:lumMod val="75000"/>
          </a:schemeClr>
        </a:solidFill>
      </dgm:spPr>
      <dgm:t>
        <a:bodyPr/>
        <a:lstStyle/>
        <a:p>
          <a:pPr rtl="1"/>
          <a:r>
            <a:rPr lang="en-US" dirty="0" smtClean="0"/>
            <a:t>- </a:t>
          </a:r>
          <a:r>
            <a:rPr lang="ar-SA" dirty="0" smtClean="0">
              <a:solidFill>
                <a:schemeClr val="tx1"/>
              </a:solidFill>
            </a:rPr>
            <a:t>ممارسة خبرة ايجابية سارة وتحقيق الاستفادة من القدرات البدنية والعقلية والانفعالية</a:t>
          </a:r>
          <a:endParaRPr lang="en-US" dirty="0">
            <a:solidFill>
              <a:schemeClr val="tx1"/>
            </a:solidFill>
          </a:endParaRPr>
        </a:p>
      </dgm:t>
    </dgm:pt>
    <dgm:pt modelId="{AE9E0811-CE7B-420D-993B-B8AE8ADEAAFD}" type="parTrans" cxnId="{D4AD0F75-4389-454F-80D5-9921D8B20161}">
      <dgm:prSet/>
      <dgm:spPr/>
      <dgm:t>
        <a:bodyPr/>
        <a:lstStyle/>
        <a:p>
          <a:pPr rtl="1"/>
          <a:endParaRPr lang="ar-SA"/>
        </a:p>
      </dgm:t>
    </dgm:pt>
    <dgm:pt modelId="{606D3969-45B6-4C9D-8817-B1BD0C4AE864}" type="sibTrans" cxnId="{D4AD0F75-4389-454F-80D5-9921D8B20161}">
      <dgm:prSet/>
      <dgm:spPr/>
      <dgm:t>
        <a:bodyPr/>
        <a:lstStyle/>
        <a:p>
          <a:pPr rtl="1"/>
          <a:endParaRPr lang="ar-SA"/>
        </a:p>
      </dgm:t>
    </dgm:pt>
    <dgm:pt modelId="{8139D52D-C444-4FFA-ADC2-18662985CCAC}" type="pres">
      <dgm:prSet presAssocID="{7AD5045E-8D56-45E6-9511-302C877F1B9F}" presName="linear" presStyleCnt="0">
        <dgm:presLayoutVars>
          <dgm:dir/>
          <dgm:resizeHandles val="exact"/>
        </dgm:presLayoutVars>
      </dgm:prSet>
      <dgm:spPr/>
    </dgm:pt>
    <dgm:pt modelId="{DA6E5A72-5358-44E8-8323-0F62F07DDBA1}" type="pres">
      <dgm:prSet presAssocID="{A3497620-BD4F-4015-BB63-7057F22BE7B1}" presName="comp" presStyleCnt="0"/>
      <dgm:spPr/>
    </dgm:pt>
    <dgm:pt modelId="{88A0E516-46C9-4FB1-A931-5ECF9B9F5746}" type="pres">
      <dgm:prSet presAssocID="{A3497620-BD4F-4015-BB63-7057F22BE7B1}" presName="box" presStyleLbl="node1" presStyleIdx="0" presStyleCnt="4"/>
      <dgm:spPr/>
    </dgm:pt>
    <dgm:pt modelId="{2E9C8107-0943-42D0-9F58-C0F51E7C743A}" type="pres">
      <dgm:prSet presAssocID="{A3497620-BD4F-4015-BB63-7057F22BE7B1}" presName="img" presStyleLbl="fgImgPlace1" presStyleIdx="0" presStyleCnt="4"/>
      <dgm:spPr/>
    </dgm:pt>
    <dgm:pt modelId="{3CE0511A-62EC-4695-87B1-8FF3093F9835}" type="pres">
      <dgm:prSet presAssocID="{A3497620-BD4F-4015-BB63-7057F22BE7B1}" presName="text" presStyleLbl="node1" presStyleIdx="0" presStyleCnt="4">
        <dgm:presLayoutVars>
          <dgm:bulletEnabled val="1"/>
        </dgm:presLayoutVars>
      </dgm:prSet>
      <dgm:spPr/>
    </dgm:pt>
    <dgm:pt modelId="{B9C9012B-1BF9-44D9-934A-F9A68D5A4049}" type="pres">
      <dgm:prSet presAssocID="{E36F6E27-134F-4BB7-B0FF-8A99132DDAD8}" presName="spacer" presStyleCnt="0"/>
      <dgm:spPr/>
    </dgm:pt>
    <dgm:pt modelId="{9CEFE639-DCA6-4FB5-B31D-EF030AE7D05F}" type="pres">
      <dgm:prSet presAssocID="{A501E1F0-5AEE-4AE7-B9D0-4DFE63436850}" presName="comp" presStyleCnt="0"/>
      <dgm:spPr/>
    </dgm:pt>
    <dgm:pt modelId="{4D8B4F4C-2E2B-4B84-A6CB-3FF9D70CDF03}" type="pres">
      <dgm:prSet presAssocID="{A501E1F0-5AEE-4AE7-B9D0-4DFE63436850}" presName="box" presStyleLbl="node1" presStyleIdx="1" presStyleCnt="4"/>
      <dgm:spPr/>
    </dgm:pt>
    <dgm:pt modelId="{E493FEFF-B10C-4DAD-8E05-36B1E1C66B59}" type="pres">
      <dgm:prSet presAssocID="{A501E1F0-5AEE-4AE7-B9D0-4DFE63436850}" presName="img" presStyleLbl="fgImgPlace1" presStyleIdx="1" presStyleCnt="4"/>
      <dgm:spPr/>
    </dgm:pt>
    <dgm:pt modelId="{6BC9E2BD-51C0-494C-A6F9-8EAD6E41AB2F}" type="pres">
      <dgm:prSet presAssocID="{A501E1F0-5AEE-4AE7-B9D0-4DFE63436850}" presName="text" presStyleLbl="node1" presStyleIdx="1" presStyleCnt="4">
        <dgm:presLayoutVars>
          <dgm:bulletEnabled val="1"/>
        </dgm:presLayoutVars>
      </dgm:prSet>
      <dgm:spPr/>
    </dgm:pt>
    <dgm:pt modelId="{0C682132-A0FB-420F-AA7D-1FB04B16A483}" type="pres">
      <dgm:prSet presAssocID="{C479955D-DBBC-452F-B6D8-EFA7D0998AD6}" presName="spacer" presStyleCnt="0"/>
      <dgm:spPr/>
    </dgm:pt>
    <dgm:pt modelId="{E3ED75D0-DDC0-4009-86A5-5D73F90C9636}" type="pres">
      <dgm:prSet presAssocID="{74A1F1C2-281E-4FC9-B887-739A24C97D02}" presName="comp" presStyleCnt="0"/>
      <dgm:spPr/>
    </dgm:pt>
    <dgm:pt modelId="{DF2DCA0C-7ECF-4C22-A394-75C9DBD85EEF}" type="pres">
      <dgm:prSet presAssocID="{74A1F1C2-281E-4FC9-B887-739A24C97D02}" presName="box" presStyleLbl="node1" presStyleIdx="2" presStyleCnt="4"/>
      <dgm:spPr/>
    </dgm:pt>
    <dgm:pt modelId="{CC4D5D3F-EE14-4ECB-9334-AFA9599470DA}" type="pres">
      <dgm:prSet presAssocID="{74A1F1C2-281E-4FC9-B887-739A24C97D02}" presName="img" presStyleLbl="fgImgPlace1" presStyleIdx="2" presStyleCnt="4"/>
      <dgm:spPr/>
    </dgm:pt>
    <dgm:pt modelId="{51FF8767-541B-40FA-AC36-AF4EE6FC9588}" type="pres">
      <dgm:prSet presAssocID="{74A1F1C2-281E-4FC9-B887-739A24C97D02}" presName="text" presStyleLbl="node1" presStyleIdx="2" presStyleCnt="4">
        <dgm:presLayoutVars>
          <dgm:bulletEnabled val="1"/>
        </dgm:presLayoutVars>
      </dgm:prSet>
      <dgm:spPr/>
    </dgm:pt>
    <dgm:pt modelId="{0716157C-D902-4CEF-BABA-C51710645096}" type="pres">
      <dgm:prSet presAssocID="{E1D2F428-BCDD-4631-ABF0-D7FC9DBE532B}" presName="spacer" presStyleCnt="0"/>
      <dgm:spPr/>
    </dgm:pt>
    <dgm:pt modelId="{ED04B786-7214-435A-838C-7FF3A8C63D0C}" type="pres">
      <dgm:prSet presAssocID="{335A3676-9060-416B-8CD5-022850AA3054}" presName="comp" presStyleCnt="0"/>
      <dgm:spPr/>
    </dgm:pt>
    <dgm:pt modelId="{D3F402EC-52C5-4206-9F50-05BED12CE329}" type="pres">
      <dgm:prSet presAssocID="{335A3676-9060-416B-8CD5-022850AA3054}" presName="box" presStyleLbl="node1" presStyleIdx="3" presStyleCnt="4"/>
      <dgm:spPr/>
    </dgm:pt>
    <dgm:pt modelId="{F87B0FFD-F6F8-43BD-86D0-C7C0FB1DB849}" type="pres">
      <dgm:prSet presAssocID="{335A3676-9060-416B-8CD5-022850AA3054}" presName="img" presStyleLbl="fgImgPlace1" presStyleIdx="3" presStyleCnt="4"/>
      <dgm:spPr/>
    </dgm:pt>
    <dgm:pt modelId="{452F025D-53E5-4756-8955-05B10DDBAF90}" type="pres">
      <dgm:prSet presAssocID="{335A3676-9060-416B-8CD5-022850AA3054}" presName="text" presStyleLbl="node1" presStyleIdx="3" presStyleCnt="4">
        <dgm:presLayoutVars>
          <dgm:bulletEnabled val="1"/>
        </dgm:presLayoutVars>
      </dgm:prSet>
      <dgm:spPr/>
    </dgm:pt>
  </dgm:ptLst>
  <dgm:cxnLst>
    <dgm:cxn modelId="{44A03AED-0510-4448-A5E9-CBFBDEE0696E}" type="presOf" srcId="{A501E1F0-5AEE-4AE7-B9D0-4DFE63436850}" destId="{6BC9E2BD-51C0-494C-A6F9-8EAD6E41AB2F}" srcOrd="1" destOrd="0" presId="urn:microsoft.com/office/officeart/2005/8/layout/vList4"/>
    <dgm:cxn modelId="{3A138C75-77BA-4349-9CCB-D10237FC0E9A}" type="presOf" srcId="{7AD5045E-8D56-45E6-9511-302C877F1B9F}" destId="{8139D52D-C444-4FFA-ADC2-18662985CCAC}" srcOrd="0" destOrd="0" presId="urn:microsoft.com/office/officeart/2005/8/layout/vList4"/>
    <dgm:cxn modelId="{2587EE1A-ACBD-41E8-BC27-A8C5D451051A}" srcId="{7AD5045E-8D56-45E6-9511-302C877F1B9F}" destId="{A3497620-BD4F-4015-BB63-7057F22BE7B1}" srcOrd="0" destOrd="0" parTransId="{3485C99F-9289-41A9-800A-6B0FCAC241EE}" sibTransId="{E36F6E27-134F-4BB7-B0FF-8A99132DDAD8}"/>
    <dgm:cxn modelId="{27D7E877-8095-4E84-A84B-311ABBA45744}" type="presOf" srcId="{74A1F1C2-281E-4FC9-B887-739A24C97D02}" destId="{51FF8767-541B-40FA-AC36-AF4EE6FC9588}" srcOrd="1" destOrd="0" presId="urn:microsoft.com/office/officeart/2005/8/layout/vList4"/>
    <dgm:cxn modelId="{D4AD0F75-4389-454F-80D5-9921D8B20161}" srcId="{7AD5045E-8D56-45E6-9511-302C877F1B9F}" destId="{335A3676-9060-416B-8CD5-022850AA3054}" srcOrd="3" destOrd="0" parTransId="{AE9E0811-CE7B-420D-993B-B8AE8ADEAAFD}" sibTransId="{606D3969-45B6-4C9D-8817-B1BD0C4AE864}"/>
    <dgm:cxn modelId="{5223D5E3-2E20-43AA-B53A-4E3B6133B28D}" type="presOf" srcId="{A3497620-BD4F-4015-BB63-7057F22BE7B1}" destId="{88A0E516-46C9-4FB1-A931-5ECF9B9F5746}" srcOrd="0" destOrd="0" presId="urn:microsoft.com/office/officeart/2005/8/layout/vList4"/>
    <dgm:cxn modelId="{0B19A287-ADC7-411D-AFBC-A0ACDC6B9EE7}" type="presOf" srcId="{74A1F1C2-281E-4FC9-B887-739A24C97D02}" destId="{DF2DCA0C-7ECF-4C22-A394-75C9DBD85EEF}" srcOrd="0" destOrd="0" presId="urn:microsoft.com/office/officeart/2005/8/layout/vList4"/>
    <dgm:cxn modelId="{011B3C3D-D2A1-4DFE-A994-72D9579F69FE}" type="presOf" srcId="{A3497620-BD4F-4015-BB63-7057F22BE7B1}" destId="{3CE0511A-62EC-4695-87B1-8FF3093F9835}" srcOrd="1" destOrd="0" presId="urn:microsoft.com/office/officeart/2005/8/layout/vList4"/>
    <dgm:cxn modelId="{D59D0918-0D5A-46E8-8F1E-5D18D58353C2}" type="presOf" srcId="{335A3676-9060-416B-8CD5-022850AA3054}" destId="{452F025D-53E5-4756-8955-05B10DDBAF90}" srcOrd="1" destOrd="0" presId="urn:microsoft.com/office/officeart/2005/8/layout/vList4"/>
    <dgm:cxn modelId="{A64733AF-F802-4EF2-A7A4-E2186F01942A}" type="presOf" srcId="{335A3676-9060-416B-8CD5-022850AA3054}" destId="{D3F402EC-52C5-4206-9F50-05BED12CE329}" srcOrd="0" destOrd="0" presId="urn:microsoft.com/office/officeart/2005/8/layout/vList4"/>
    <dgm:cxn modelId="{334AD351-50C8-4E79-894D-E88B9C050B6D}" type="presOf" srcId="{A501E1F0-5AEE-4AE7-B9D0-4DFE63436850}" destId="{4D8B4F4C-2E2B-4B84-A6CB-3FF9D70CDF03}" srcOrd="0" destOrd="0" presId="urn:microsoft.com/office/officeart/2005/8/layout/vList4"/>
    <dgm:cxn modelId="{1A3A467F-A60E-488D-8AF1-3E4DF53DA889}" srcId="{7AD5045E-8D56-45E6-9511-302C877F1B9F}" destId="{A501E1F0-5AEE-4AE7-B9D0-4DFE63436850}" srcOrd="1" destOrd="0" parTransId="{9CA55D5B-B153-4DF9-BD0E-44CCAB4AFD13}" sibTransId="{C479955D-DBBC-452F-B6D8-EFA7D0998AD6}"/>
    <dgm:cxn modelId="{B86F1CA6-1755-4303-8FE5-E385FA8A1755}" srcId="{7AD5045E-8D56-45E6-9511-302C877F1B9F}" destId="{74A1F1C2-281E-4FC9-B887-739A24C97D02}" srcOrd="2" destOrd="0" parTransId="{3A36755B-7492-44E9-8F13-28F0CFB88741}" sibTransId="{E1D2F428-BCDD-4631-ABF0-D7FC9DBE532B}"/>
    <dgm:cxn modelId="{176BC2DC-F020-493C-8D10-7CB7F801139D}" type="presParOf" srcId="{8139D52D-C444-4FFA-ADC2-18662985CCAC}" destId="{DA6E5A72-5358-44E8-8323-0F62F07DDBA1}" srcOrd="0" destOrd="0" presId="urn:microsoft.com/office/officeart/2005/8/layout/vList4"/>
    <dgm:cxn modelId="{2DD2D0E7-E4F2-4B7F-AC03-047717D90349}" type="presParOf" srcId="{DA6E5A72-5358-44E8-8323-0F62F07DDBA1}" destId="{88A0E516-46C9-4FB1-A931-5ECF9B9F5746}" srcOrd="0" destOrd="0" presId="urn:microsoft.com/office/officeart/2005/8/layout/vList4"/>
    <dgm:cxn modelId="{55D38FEF-EBCD-4BE5-8BE2-6622FC72E972}" type="presParOf" srcId="{DA6E5A72-5358-44E8-8323-0F62F07DDBA1}" destId="{2E9C8107-0943-42D0-9F58-C0F51E7C743A}" srcOrd="1" destOrd="0" presId="urn:microsoft.com/office/officeart/2005/8/layout/vList4"/>
    <dgm:cxn modelId="{9EDB373B-9418-4F0E-A335-3E137F2EF949}" type="presParOf" srcId="{DA6E5A72-5358-44E8-8323-0F62F07DDBA1}" destId="{3CE0511A-62EC-4695-87B1-8FF3093F9835}" srcOrd="2" destOrd="0" presId="urn:microsoft.com/office/officeart/2005/8/layout/vList4"/>
    <dgm:cxn modelId="{0BEEBBD1-EF59-4675-A1B1-BD5A0883B661}" type="presParOf" srcId="{8139D52D-C444-4FFA-ADC2-18662985CCAC}" destId="{B9C9012B-1BF9-44D9-934A-F9A68D5A4049}" srcOrd="1" destOrd="0" presId="urn:microsoft.com/office/officeart/2005/8/layout/vList4"/>
    <dgm:cxn modelId="{AC7A44F3-AE1B-4EB4-94C2-49F2FD80211C}" type="presParOf" srcId="{8139D52D-C444-4FFA-ADC2-18662985CCAC}" destId="{9CEFE639-DCA6-4FB5-B31D-EF030AE7D05F}" srcOrd="2" destOrd="0" presId="urn:microsoft.com/office/officeart/2005/8/layout/vList4"/>
    <dgm:cxn modelId="{B3872CDC-FBF8-4F80-91B7-B69EB9AB4011}" type="presParOf" srcId="{9CEFE639-DCA6-4FB5-B31D-EF030AE7D05F}" destId="{4D8B4F4C-2E2B-4B84-A6CB-3FF9D70CDF03}" srcOrd="0" destOrd="0" presId="urn:microsoft.com/office/officeart/2005/8/layout/vList4"/>
    <dgm:cxn modelId="{D0493370-4D42-4F65-84E8-0163FB44B8C2}" type="presParOf" srcId="{9CEFE639-DCA6-4FB5-B31D-EF030AE7D05F}" destId="{E493FEFF-B10C-4DAD-8E05-36B1E1C66B59}" srcOrd="1" destOrd="0" presId="urn:microsoft.com/office/officeart/2005/8/layout/vList4"/>
    <dgm:cxn modelId="{68D8A87E-100D-4FB7-9ECF-15ABB279E32C}" type="presParOf" srcId="{9CEFE639-DCA6-4FB5-B31D-EF030AE7D05F}" destId="{6BC9E2BD-51C0-494C-A6F9-8EAD6E41AB2F}" srcOrd="2" destOrd="0" presId="urn:microsoft.com/office/officeart/2005/8/layout/vList4"/>
    <dgm:cxn modelId="{A50F1B7A-5543-4DA6-9C22-D29C480BBBF2}" type="presParOf" srcId="{8139D52D-C444-4FFA-ADC2-18662985CCAC}" destId="{0C682132-A0FB-420F-AA7D-1FB04B16A483}" srcOrd="3" destOrd="0" presId="urn:microsoft.com/office/officeart/2005/8/layout/vList4"/>
    <dgm:cxn modelId="{EB662F47-2194-412C-AA90-A4AF401BCE64}" type="presParOf" srcId="{8139D52D-C444-4FFA-ADC2-18662985CCAC}" destId="{E3ED75D0-DDC0-4009-86A5-5D73F90C9636}" srcOrd="4" destOrd="0" presId="urn:microsoft.com/office/officeart/2005/8/layout/vList4"/>
    <dgm:cxn modelId="{C05053F4-03D6-4C70-9B43-0919098F8B1D}" type="presParOf" srcId="{E3ED75D0-DDC0-4009-86A5-5D73F90C9636}" destId="{DF2DCA0C-7ECF-4C22-A394-75C9DBD85EEF}" srcOrd="0" destOrd="0" presId="urn:microsoft.com/office/officeart/2005/8/layout/vList4"/>
    <dgm:cxn modelId="{9142E36B-13BF-47E8-B0A5-3D294C916158}" type="presParOf" srcId="{E3ED75D0-DDC0-4009-86A5-5D73F90C9636}" destId="{CC4D5D3F-EE14-4ECB-9334-AFA9599470DA}" srcOrd="1" destOrd="0" presId="urn:microsoft.com/office/officeart/2005/8/layout/vList4"/>
    <dgm:cxn modelId="{A97C6793-0DF8-49A4-AE43-FBA5B070BA0A}" type="presParOf" srcId="{E3ED75D0-DDC0-4009-86A5-5D73F90C9636}" destId="{51FF8767-541B-40FA-AC36-AF4EE6FC9588}" srcOrd="2" destOrd="0" presId="urn:microsoft.com/office/officeart/2005/8/layout/vList4"/>
    <dgm:cxn modelId="{04BC59E7-85A6-47A0-B745-E7EB7F8A96CC}" type="presParOf" srcId="{8139D52D-C444-4FFA-ADC2-18662985CCAC}" destId="{0716157C-D902-4CEF-BABA-C51710645096}" srcOrd="5" destOrd="0" presId="urn:microsoft.com/office/officeart/2005/8/layout/vList4"/>
    <dgm:cxn modelId="{0CCCF14F-5DE6-473B-B308-3A5C2101CE10}" type="presParOf" srcId="{8139D52D-C444-4FFA-ADC2-18662985CCAC}" destId="{ED04B786-7214-435A-838C-7FF3A8C63D0C}" srcOrd="6" destOrd="0" presId="urn:microsoft.com/office/officeart/2005/8/layout/vList4"/>
    <dgm:cxn modelId="{9887911A-B186-47F5-8DAD-B016354C9DAE}" type="presParOf" srcId="{ED04B786-7214-435A-838C-7FF3A8C63D0C}" destId="{D3F402EC-52C5-4206-9F50-05BED12CE329}" srcOrd="0" destOrd="0" presId="urn:microsoft.com/office/officeart/2005/8/layout/vList4"/>
    <dgm:cxn modelId="{EAC1BEB8-99A7-4932-B31D-79AC37E83697}" type="presParOf" srcId="{ED04B786-7214-435A-838C-7FF3A8C63D0C}" destId="{F87B0FFD-F6F8-43BD-86D0-C7C0FB1DB849}" srcOrd="1" destOrd="0" presId="urn:microsoft.com/office/officeart/2005/8/layout/vList4"/>
    <dgm:cxn modelId="{F43FD849-E7C4-4607-90A1-A102932F0189}" type="presParOf" srcId="{ED04B786-7214-435A-838C-7FF3A8C63D0C}" destId="{452F025D-53E5-4756-8955-05B10DDBAF90}"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B674B8-4F7E-47DA-884F-6B1863C5D72A}">
      <dsp:nvSpPr>
        <dsp:cNvPr id="0" name=""/>
        <dsp:cNvSpPr/>
      </dsp:nvSpPr>
      <dsp:spPr>
        <a:xfrm>
          <a:off x="583" y="242570"/>
          <a:ext cx="2512747" cy="3015297"/>
        </a:xfrm>
        <a:prstGeom prst="roundRect">
          <a:avLst>
            <a:gd name="adj" fmla="val 5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9441" rIns="128905" bIns="0" numCol="1" spcCol="1270" anchor="t" anchorCtr="0">
          <a:noAutofit/>
        </a:bodyPr>
        <a:lstStyle/>
        <a:p>
          <a:pPr lvl="0" algn="r" defTabSz="1289050" rtl="1">
            <a:lnSpc>
              <a:spcPct val="90000"/>
            </a:lnSpc>
            <a:spcBef>
              <a:spcPct val="0"/>
            </a:spcBef>
            <a:spcAft>
              <a:spcPct val="35000"/>
            </a:spcAft>
          </a:pPr>
          <a:endParaRPr lang="ar-SA" sz="2900" kern="1200"/>
        </a:p>
      </dsp:txBody>
      <dsp:txXfrm rot="16200000">
        <a:off x="-984413" y="1227567"/>
        <a:ext cx="2472543" cy="502549"/>
      </dsp:txXfrm>
    </dsp:sp>
    <dsp:sp modelId="{BC677EAE-982C-4F20-A716-C4DDF29FD23E}">
      <dsp:nvSpPr>
        <dsp:cNvPr id="0" name=""/>
        <dsp:cNvSpPr/>
      </dsp:nvSpPr>
      <dsp:spPr>
        <a:xfrm>
          <a:off x="503133" y="242570"/>
          <a:ext cx="1871997" cy="301529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6873" rIns="0" bIns="0" numCol="1" spcCol="1270" anchor="t" anchorCtr="0">
          <a:noAutofit/>
        </a:bodyPr>
        <a:lstStyle/>
        <a:p>
          <a:pPr lvl="0" algn="ctr" defTabSz="1644650" rtl="1">
            <a:lnSpc>
              <a:spcPct val="90000"/>
            </a:lnSpc>
            <a:spcBef>
              <a:spcPct val="0"/>
            </a:spcBef>
            <a:spcAft>
              <a:spcPct val="35000"/>
            </a:spcAft>
          </a:pPr>
          <a:r>
            <a:rPr lang="en-US" sz="3700" kern="1200" dirty="0" smtClean="0"/>
            <a:t>. </a:t>
          </a:r>
          <a:r>
            <a:rPr lang="ar-SA" sz="3700" kern="1200" dirty="0" smtClean="0"/>
            <a:t>الاسترخاء الذهني </a:t>
          </a:r>
          <a:endParaRPr lang="ar-SA" sz="3700" kern="1200" dirty="0"/>
        </a:p>
      </dsp:txBody>
      <dsp:txXfrm>
        <a:off x="503133" y="242570"/>
        <a:ext cx="1871997" cy="3015297"/>
      </dsp:txXfrm>
    </dsp:sp>
    <dsp:sp modelId="{E2342D0E-71ED-4D97-8A90-D6172DA52A2C}">
      <dsp:nvSpPr>
        <dsp:cNvPr id="0" name=""/>
        <dsp:cNvSpPr/>
      </dsp:nvSpPr>
      <dsp:spPr>
        <a:xfrm>
          <a:off x="2531599" y="258400"/>
          <a:ext cx="2512747" cy="3015297"/>
        </a:xfrm>
        <a:prstGeom prst="roundRect">
          <a:avLst>
            <a:gd name="adj" fmla="val 5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9441" rIns="128905" bIns="0" numCol="1" spcCol="1270" anchor="t" anchorCtr="0">
          <a:noAutofit/>
        </a:bodyPr>
        <a:lstStyle/>
        <a:p>
          <a:pPr lvl="0" algn="r" defTabSz="1289050" rtl="1">
            <a:lnSpc>
              <a:spcPct val="90000"/>
            </a:lnSpc>
            <a:spcBef>
              <a:spcPct val="0"/>
            </a:spcBef>
            <a:spcAft>
              <a:spcPct val="35000"/>
            </a:spcAft>
          </a:pPr>
          <a:endParaRPr lang="ar-SA" sz="2900" kern="1200"/>
        </a:p>
      </dsp:txBody>
      <dsp:txXfrm rot="16200000">
        <a:off x="1546602" y="1243397"/>
        <a:ext cx="2472543" cy="502549"/>
      </dsp:txXfrm>
    </dsp:sp>
    <dsp:sp modelId="{C41877EB-00B8-4589-BB62-93B6BCE57FAE}">
      <dsp:nvSpPr>
        <dsp:cNvPr id="0" name=""/>
        <dsp:cNvSpPr/>
      </dsp:nvSpPr>
      <dsp:spPr>
        <a:xfrm rot="5400000">
          <a:off x="2392131" y="2640738"/>
          <a:ext cx="443421" cy="376912"/>
        </a:xfrm>
        <a:prstGeom prst="flowChartExtract">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C246AA-145A-4A39-A0D7-F66D8658BFAE}">
      <dsp:nvSpPr>
        <dsp:cNvPr id="0" name=""/>
        <dsp:cNvSpPr/>
      </dsp:nvSpPr>
      <dsp:spPr>
        <a:xfrm>
          <a:off x="3034149" y="258400"/>
          <a:ext cx="1871997" cy="301529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6873" rIns="0" bIns="0" numCol="1" spcCol="1270" anchor="t" anchorCtr="0">
          <a:noAutofit/>
        </a:bodyPr>
        <a:lstStyle/>
        <a:p>
          <a:pPr lvl="0" algn="ctr" defTabSz="1644650" rtl="1">
            <a:lnSpc>
              <a:spcPct val="90000"/>
            </a:lnSpc>
            <a:spcBef>
              <a:spcPct val="0"/>
            </a:spcBef>
            <a:spcAft>
              <a:spcPct val="35000"/>
            </a:spcAft>
          </a:pPr>
          <a:r>
            <a:rPr lang="en-US" sz="3700" kern="1200" dirty="0" smtClean="0"/>
            <a:t>. </a:t>
          </a:r>
          <a:r>
            <a:rPr lang="ar-SA" sz="3700" kern="1200" dirty="0" smtClean="0"/>
            <a:t>الاسترخاء العضلي</a:t>
          </a:r>
          <a:r>
            <a:rPr lang="en-US" sz="3700" kern="1200" dirty="0" smtClean="0"/>
            <a:t>. </a:t>
          </a:r>
          <a:br>
            <a:rPr lang="en-US" sz="3700" kern="1200" dirty="0" smtClean="0"/>
          </a:br>
          <a:endParaRPr lang="ar-SA" sz="3700" kern="1200" dirty="0"/>
        </a:p>
      </dsp:txBody>
      <dsp:txXfrm>
        <a:off x="3034149" y="258400"/>
        <a:ext cx="1871997" cy="3015297"/>
      </dsp:txXfrm>
    </dsp:sp>
    <dsp:sp modelId="{B7FD0FBE-5C57-4284-85F3-A9042C1E96B8}">
      <dsp:nvSpPr>
        <dsp:cNvPr id="0" name=""/>
        <dsp:cNvSpPr/>
      </dsp:nvSpPr>
      <dsp:spPr>
        <a:xfrm>
          <a:off x="5193554" y="258400"/>
          <a:ext cx="2512747" cy="3015297"/>
        </a:xfrm>
        <a:prstGeom prst="roundRect">
          <a:avLst>
            <a:gd name="adj" fmla="val 5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9441" rIns="128905" bIns="0" numCol="1" spcCol="1270" anchor="t" anchorCtr="0">
          <a:noAutofit/>
        </a:bodyPr>
        <a:lstStyle/>
        <a:p>
          <a:pPr lvl="0" algn="r" defTabSz="1289050" rtl="1">
            <a:lnSpc>
              <a:spcPct val="90000"/>
            </a:lnSpc>
            <a:spcBef>
              <a:spcPct val="0"/>
            </a:spcBef>
            <a:spcAft>
              <a:spcPct val="35000"/>
            </a:spcAft>
          </a:pPr>
          <a:endParaRPr lang="ar-SA" sz="2900" kern="1200"/>
        </a:p>
      </dsp:txBody>
      <dsp:txXfrm rot="16200000">
        <a:off x="4208557" y="1243397"/>
        <a:ext cx="2472543" cy="502549"/>
      </dsp:txXfrm>
    </dsp:sp>
    <dsp:sp modelId="{FF2BEA3C-65B9-429D-BC74-7378F07BAF21}">
      <dsp:nvSpPr>
        <dsp:cNvPr id="0" name=""/>
        <dsp:cNvSpPr/>
      </dsp:nvSpPr>
      <dsp:spPr>
        <a:xfrm rot="5400000">
          <a:off x="4992825" y="2640738"/>
          <a:ext cx="443421" cy="376912"/>
        </a:xfrm>
        <a:prstGeom prst="flowChartExtract">
          <a:avLst/>
        </a:prstGeom>
        <a:solidFill>
          <a:schemeClr val="lt1">
            <a:hueOff val="0"/>
            <a:satOff val="0"/>
            <a:lumOff val="0"/>
            <a:alphaOff val="0"/>
          </a:schemeClr>
        </a:solidFill>
        <a:ln w="25400" cap="flat" cmpd="sng" algn="ctr">
          <a:solidFill>
            <a:schemeClr val="accent5">
              <a:hueOff val="367807"/>
              <a:satOff val="0"/>
              <a:lumOff val="-10393"/>
              <a:alphaOff val="0"/>
            </a:schemeClr>
          </a:solidFill>
          <a:prstDash val="solid"/>
        </a:ln>
        <a:effectLst/>
      </dsp:spPr>
      <dsp:style>
        <a:lnRef idx="2">
          <a:scrgbClr r="0" g="0" b="0"/>
        </a:lnRef>
        <a:fillRef idx="1">
          <a:scrgbClr r="0" g="0" b="0"/>
        </a:fillRef>
        <a:effectRef idx="0">
          <a:scrgbClr r="0" g="0" b="0"/>
        </a:effectRef>
        <a:fontRef idx="minor"/>
      </dsp:style>
    </dsp:sp>
    <dsp:sp modelId="{989EF9BD-4702-412D-ABF4-71B431B30414}">
      <dsp:nvSpPr>
        <dsp:cNvPr id="0" name=""/>
        <dsp:cNvSpPr/>
      </dsp:nvSpPr>
      <dsp:spPr>
        <a:xfrm>
          <a:off x="5696104" y="258400"/>
          <a:ext cx="1871997" cy="301529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6873" rIns="0" bIns="0" numCol="1" spcCol="1270" anchor="t" anchorCtr="0">
          <a:noAutofit/>
        </a:bodyPr>
        <a:lstStyle/>
        <a:p>
          <a:pPr lvl="0" algn="r" defTabSz="1644650" rtl="1">
            <a:lnSpc>
              <a:spcPct val="90000"/>
            </a:lnSpc>
            <a:spcBef>
              <a:spcPct val="0"/>
            </a:spcBef>
            <a:spcAft>
              <a:spcPct val="35000"/>
            </a:spcAft>
          </a:pPr>
          <a:endParaRPr lang="ar-SA" sz="3700" kern="1200" dirty="0"/>
        </a:p>
        <a:p>
          <a:pPr lvl="0" algn="ctr" defTabSz="1644650" rtl="1">
            <a:lnSpc>
              <a:spcPct val="90000"/>
            </a:lnSpc>
            <a:spcBef>
              <a:spcPct val="0"/>
            </a:spcBef>
            <a:spcAft>
              <a:spcPct val="35000"/>
            </a:spcAft>
          </a:pPr>
          <a:r>
            <a:rPr lang="en-US" sz="3700" kern="1200" dirty="0" smtClean="0"/>
            <a:t>. </a:t>
          </a:r>
          <a:r>
            <a:rPr lang="ar-SA" sz="3700" kern="1200" dirty="0" smtClean="0"/>
            <a:t>استرخاء التنفس العميق </a:t>
          </a:r>
          <a:endParaRPr lang="ar-SA" sz="3700" kern="1200" dirty="0"/>
        </a:p>
      </dsp:txBody>
      <dsp:txXfrm>
        <a:off x="5696104" y="258400"/>
        <a:ext cx="1871997" cy="301529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A0E516-46C9-4FB1-A931-5ECF9B9F5746}">
      <dsp:nvSpPr>
        <dsp:cNvPr id="0" name=""/>
        <dsp:cNvSpPr/>
      </dsp:nvSpPr>
      <dsp:spPr>
        <a:xfrm>
          <a:off x="0" y="0"/>
          <a:ext cx="8686800" cy="1051932"/>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r" defTabSz="1200150" rtl="1">
            <a:lnSpc>
              <a:spcPct val="90000"/>
            </a:lnSpc>
            <a:spcBef>
              <a:spcPct val="0"/>
            </a:spcBef>
            <a:spcAft>
              <a:spcPct val="35000"/>
            </a:spcAft>
          </a:pPr>
          <a:r>
            <a:rPr lang="ar-SA" sz="2700" kern="1200" dirty="0" smtClean="0">
              <a:solidFill>
                <a:schemeClr val="tx1"/>
              </a:solidFill>
            </a:rPr>
            <a:t>خفض تأثير الاستجابة للضغط العصبي</a:t>
          </a:r>
          <a:r>
            <a:rPr lang="en-US" sz="2700" kern="1200" dirty="0" smtClean="0">
              <a:solidFill>
                <a:schemeClr val="tx1"/>
              </a:solidFill>
            </a:rPr>
            <a:t> </a:t>
          </a:r>
          <a:r>
            <a:rPr lang="en-US" sz="2700" kern="1200" dirty="0" smtClean="0"/>
            <a:t>. </a:t>
          </a:r>
          <a:endParaRPr lang="ar-SA" sz="2700" kern="1200" dirty="0"/>
        </a:p>
      </dsp:txBody>
      <dsp:txXfrm>
        <a:off x="1842553" y="0"/>
        <a:ext cx="6844246" cy="1051932"/>
      </dsp:txXfrm>
    </dsp:sp>
    <dsp:sp modelId="{2E9C8107-0943-42D0-9F58-C0F51E7C743A}">
      <dsp:nvSpPr>
        <dsp:cNvPr id="0" name=""/>
        <dsp:cNvSpPr/>
      </dsp:nvSpPr>
      <dsp:spPr>
        <a:xfrm>
          <a:off x="105193" y="105193"/>
          <a:ext cx="1737360" cy="841546"/>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8B4F4C-2E2B-4B84-A6CB-3FF9D70CDF03}">
      <dsp:nvSpPr>
        <dsp:cNvPr id="0" name=""/>
        <dsp:cNvSpPr/>
      </dsp:nvSpPr>
      <dsp:spPr>
        <a:xfrm>
          <a:off x="0" y="1157125"/>
          <a:ext cx="8686800" cy="10519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r" defTabSz="1200150" rtl="1">
            <a:lnSpc>
              <a:spcPct val="90000"/>
            </a:lnSpc>
            <a:spcBef>
              <a:spcPct val="0"/>
            </a:spcBef>
            <a:spcAft>
              <a:spcPct val="35000"/>
            </a:spcAft>
          </a:pPr>
          <a:r>
            <a:rPr lang="en-US" sz="2700" kern="1200" dirty="0" smtClean="0">
              <a:solidFill>
                <a:schemeClr val="tx1"/>
              </a:solidFill>
            </a:rPr>
            <a:t>- </a:t>
          </a:r>
          <a:r>
            <a:rPr lang="ar-SA" sz="2700" kern="1200" dirty="0" smtClean="0">
              <a:solidFill>
                <a:schemeClr val="tx1"/>
              </a:solidFill>
            </a:rPr>
            <a:t>المساعدة </a:t>
          </a:r>
          <a:r>
            <a:rPr lang="ar-SA" sz="2700" kern="1200" dirty="0" err="1" smtClean="0">
              <a:solidFill>
                <a:schemeClr val="tx1"/>
              </a:solidFill>
            </a:rPr>
            <a:t>فى</a:t>
          </a:r>
          <a:r>
            <a:rPr lang="ar-SA" sz="2700" kern="1200" dirty="0" smtClean="0">
              <a:solidFill>
                <a:schemeClr val="tx1"/>
              </a:solidFill>
            </a:rPr>
            <a:t> الوصول إلى المستوى </a:t>
          </a:r>
          <a:r>
            <a:rPr lang="ar-SA" sz="2700" kern="1200" dirty="0" err="1" smtClean="0">
              <a:solidFill>
                <a:schemeClr val="tx1"/>
              </a:solidFill>
            </a:rPr>
            <a:t>الامثل</a:t>
          </a:r>
          <a:r>
            <a:rPr lang="ar-SA" sz="2700" kern="1200" dirty="0" smtClean="0">
              <a:solidFill>
                <a:schemeClr val="tx1"/>
              </a:solidFill>
            </a:rPr>
            <a:t> من الاستثارة </a:t>
          </a:r>
          <a:endParaRPr lang="ar-SA" sz="2700" kern="1200" dirty="0">
            <a:solidFill>
              <a:schemeClr val="tx1"/>
            </a:solidFill>
          </a:endParaRPr>
        </a:p>
      </dsp:txBody>
      <dsp:txXfrm>
        <a:off x="1842553" y="1157125"/>
        <a:ext cx="6844246" cy="1051932"/>
      </dsp:txXfrm>
    </dsp:sp>
    <dsp:sp modelId="{E493FEFF-B10C-4DAD-8E05-36B1E1C66B59}">
      <dsp:nvSpPr>
        <dsp:cNvPr id="0" name=""/>
        <dsp:cNvSpPr/>
      </dsp:nvSpPr>
      <dsp:spPr>
        <a:xfrm>
          <a:off x="105193" y="1262319"/>
          <a:ext cx="1737360" cy="841546"/>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2DCA0C-7ECF-4C22-A394-75C9DBD85EEF}">
      <dsp:nvSpPr>
        <dsp:cNvPr id="0" name=""/>
        <dsp:cNvSpPr/>
      </dsp:nvSpPr>
      <dsp:spPr>
        <a:xfrm>
          <a:off x="0" y="2314251"/>
          <a:ext cx="8686800" cy="1051932"/>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r" defTabSz="1200150" rtl="1">
            <a:lnSpc>
              <a:spcPct val="90000"/>
            </a:lnSpc>
            <a:spcBef>
              <a:spcPct val="0"/>
            </a:spcBef>
            <a:spcAft>
              <a:spcPct val="35000"/>
            </a:spcAft>
          </a:pPr>
          <a:r>
            <a:rPr lang="ar-SA" sz="2700" kern="1200" dirty="0" smtClean="0">
              <a:solidFill>
                <a:schemeClr val="tx1"/>
              </a:solidFill>
            </a:rPr>
            <a:t>منع تأثير تراكم الضغط العصبي</a:t>
          </a:r>
          <a:r>
            <a:rPr lang="en-US" sz="2700" kern="1200" dirty="0" smtClean="0">
              <a:solidFill>
                <a:schemeClr val="tx1"/>
              </a:solidFill>
            </a:rPr>
            <a:t> </a:t>
          </a:r>
          <a:r>
            <a:rPr lang="en-US" sz="2700" kern="1200" dirty="0" smtClean="0"/>
            <a:t>. </a:t>
          </a:r>
          <a:endParaRPr lang="ar-SA" sz="2700" kern="1200" dirty="0"/>
        </a:p>
      </dsp:txBody>
      <dsp:txXfrm>
        <a:off x="1842553" y="2314251"/>
        <a:ext cx="6844246" cy="1051932"/>
      </dsp:txXfrm>
    </dsp:sp>
    <dsp:sp modelId="{CC4D5D3F-EE14-4ECB-9334-AFA9599470DA}">
      <dsp:nvSpPr>
        <dsp:cNvPr id="0" name=""/>
        <dsp:cNvSpPr/>
      </dsp:nvSpPr>
      <dsp:spPr>
        <a:xfrm>
          <a:off x="105193" y="2419444"/>
          <a:ext cx="1737360" cy="841546"/>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F402EC-52C5-4206-9F50-05BED12CE329}">
      <dsp:nvSpPr>
        <dsp:cNvPr id="0" name=""/>
        <dsp:cNvSpPr/>
      </dsp:nvSpPr>
      <dsp:spPr>
        <a:xfrm>
          <a:off x="0" y="3471377"/>
          <a:ext cx="8686800" cy="1051932"/>
        </a:xfrm>
        <a:prstGeom prst="roundRect">
          <a:avLst>
            <a:gd name="adj" fmla="val 10000"/>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r" defTabSz="1200150" rtl="1">
            <a:lnSpc>
              <a:spcPct val="90000"/>
            </a:lnSpc>
            <a:spcBef>
              <a:spcPct val="0"/>
            </a:spcBef>
            <a:spcAft>
              <a:spcPct val="35000"/>
            </a:spcAft>
          </a:pPr>
          <a:r>
            <a:rPr lang="en-US" sz="2700" kern="1200" dirty="0" smtClean="0"/>
            <a:t>- </a:t>
          </a:r>
          <a:r>
            <a:rPr lang="ar-SA" sz="2700" kern="1200" dirty="0" smtClean="0">
              <a:solidFill>
                <a:schemeClr val="tx1"/>
              </a:solidFill>
            </a:rPr>
            <a:t>ممارسة خبرة ايجابية سارة وتحقيق الاستفادة من القدرات البدنية والعقلية والانفعالية</a:t>
          </a:r>
          <a:endParaRPr lang="en-US" sz="2700" kern="1200" dirty="0">
            <a:solidFill>
              <a:schemeClr val="tx1"/>
            </a:solidFill>
          </a:endParaRPr>
        </a:p>
      </dsp:txBody>
      <dsp:txXfrm>
        <a:off x="1842553" y="3471377"/>
        <a:ext cx="6844246" cy="1051932"/>
      </dsp:txXfrm>
    </dsp:sp>
    <dsp:sp modelId="{F87B0FFD-F6F8-43BD-86D0-C7C0FB1DB849}">
      <dsp:nvSpPr>
        <dsp:cNvPr id="0" name=""/>
        <dsp:cNvSpPr/>
      </dsp:nvSpPr>
      <dsp:spPr>
        <a:xfrm>
          <a:off x="105193" y="3576570"/>
          <a:ext cx="1737360" cy="841546"/>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6A05145E-1A89-427B-B2A6-2AFF46694C0A}" type="datetimeFigureOut">
              <a:rPr lang="ar-SA" smtClean="0"/>
              <a:t>10/01/1437</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32F10B28-6BB1-450A-B2E7-F85DF887EB44}"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A05145E-1A89-427B-B2A6-2AFF46694C0A}" type="datetimeFigureOut">
              <a:rPr lang="ar-SA" smtClean="0"/>
              <a:t>10/01/1437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2F10B28-6BB1-450A-B2E7-F85DF887EB44}"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A05145E-1A89-427B-B2A6-2AFF46694C0A}" type="datetimeFigureOut">
              <a:rPr lang="ar-SA" smtClean="0"/>
              <a:t>10/01/1437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2F10B28-6BB1-450A-B2E7-F85DF887EB44}"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6A05145E-1A89-427B-B2A6-2AFF46694C0A}" type="datetimeFigureOut">
              <a:rPr lang="ar-SA" smtClean="0"/>
              <a:t>10/01/1437</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32F10B28-6BB1-450A-B2E7-F85DF887EB44}"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6A05145E-1A89-427B-B2A6-2AFF46694C0A}" type="datetimeFigureOut">
              <a:rPr lang="ar-SA" smtClean="0"/>
              <a:t>10/01/1437</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32F10B28-6BB1-450A-B2E7-F85DF887EB44}" type="slidenum">
              <a:rPr lang="ar-SA" smtClean="0"/>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6A05145E-1A89-427B-B2A6-2AFF46694C0A}" type="datetimeFigureOut">
              <a:rPr lang="ar-SA" smtClean="0"/>
              <a:t>10/01/1437</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32F10B28-6BB1-450A-B2E7-F85DF887EB44}"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6A05145E-1A89-427B-B2A6-2AFF46694C0A}" type="datetimeFigureOut">
              <a:rPr lang="ar-SA" smtClean="0"/>
              <a:t>10/01/1437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32F10B28-6BB1-450A-B2E7-F85DF887EB44}" type="slidenum">
              <a:rPr lang="ar-SA" smtClean="0"/>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6A05145E-1A89-427B-B2A6-2AFF46694C0A}" type="datetimeFigureOut">
              <a:rPr lang="ar-SA" smtClean="0"/>
              <a:t>10/01/1437</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2F10B28-6BB1-450A-B2E7-F85DF887EB44}"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6A05145E-1A89-427B-B2A6-2AFF46694C0A}" type="datetimeFigureOut">
              <a:rPr lang="ar-SA" smtClean="0"/>
              <a:t>10/01/1437</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2F10B28-6BB1-450A-B2E7-F85DF887EB44}"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6A05145E-1A89-427B-B2A6-2AFF46694C0A}" type="datetimeFigureOut">
              <a:rPr lang="ar-SA" smtClean="0"/>
              <a:t>10/01/1437</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2F10B28-6BB1-450A-B2E7-F85DF887EB44}"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6A05145E-1A89-427B-B2A6-2AFF46694C0A}" type="datetimeFigureOut">
              <a:rPr lang="ar-SA" smtClean="0"/>
              <a:t>10/01/1437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32F10B28-6BB1-450A-B2E7-F85DF887EB44}" type="slidenum">
              <a:rPr lang="ar-SA" smtClean="0"/>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A05145E-1A89-427B-B2A6-2AFF46694C0A}" type="datetimeFigureOut">
              <a:rPr lang="ar-SA" smtClean="0"/>
              <a:t>10/01/1437</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2F10B28-6BB1-450A-B2E7-F85DF887EB44}" type="slidenum">
              <a:rPr lang="ar-SA" smtClean="0"/>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285728"/>
            <a:ext cx="7715304" cy="4000528"/>
          </a:xfrm>
        </p:spPr>
        <p:txBody>
          <a:bodyPr/>
          <a:lstStyle/>
          <a:p>
            <a:endParaRPr lang="ar-SA" dirty="0"/>
          </a:p>
        </p:txBody>
      </p:sp>
      <p:sp>
        <p:nvSpPr>
          <p:cNvPr id="3" name="عنوان فرعي 2"/>
          <p:cNvSpPr>
            <a:spLocks noGrp="1"/>
          </p:cNvSpPr>
          <p:nvPr>
            <p:ph type="subTitle" idx="1"/>
          </p:nvPr>
        </p:nvSpPr>
        <p:spPr>
          <a:xfrm>
            <a:off x="1428728" y="3857628"/>
            <a:ext cx="6786610" cy="2214578"/>
          </a:xfrm>
        </p:spPr>
        <p:txBody>
          <a:bodyPr/>
          <a:lstStyle/>
          <a:p>
            <a:pPr algn="ctr"/>
            <a:r>
              <a:rPr lang="ar-IQ" b="1" dirty="0" smtClean="0">
                <a:solidFill>
                  <a:srgbClr val="7030A0"/>
                </a:solidFill>
                <a:effectLst>
                  <a:glow rad="139700">
                    <a:schemeClr val="accent2">
                      <a:satMod val="175000"/>
                      <a:alpha val="40000"/>
                    </a:schemeClr>
                  </a:glow>
                </a:effectLst>
              </a:rPr>
              <a:t>المهارات النفسية</a:t>
            </a:r>
          </a:p>
          <a:p>
            <a:pPr algn="ctr"/>
            <a:endParaRPr lang="ar-IQ" b="1" dirty="0" smtClean="0">
              <a:solidFill>
                <a:srgbClr val="7030A0"/>
              </a:solidFill>
              <a:effectLst>
                <a:glow rad="139700">
                  <a:schemeClr val="accent2">
                    <a:satMod val="175000"/>
                    <a:alpha val="40000"/>
                  </a:schemeClr>
                </a:glow>
              </a:effectLst>
            </a:endParaRPr>
          </a:p>
          <a:p>
            <a:pPr algn="ctr"/>
            <a:r>
              <a:rPr lang="ar-IQ" b="1" dirty="0" err="1" smtClean="0">
                <a:solidFill>
                  <a:srgbClr val="7030A0"/>
                </a:solidFill>
                <a:effectLst>
                  <a:glow rad="139700">
                    <a:schemeClr val="accent2">
                      <a:satMod val="175000"/>
                      <a:alpha val="40000"/>
                    </a:schemeClr>
                  </a:glow>
                </a:effectLst>
              </a:rPr>
              <a:t>الاستاذ</a:t>
            </a:r>
            <a:r>
              <a:rPr lang="ar-IQ" b="1" dirty="0" smtClean="0">
                <a:solidFill>
                  <a:srgbClr val="7030A0"/>
                </a:solidFill>
                <a:effectLst>
                  <a:glow rad="139700">
                    <a:schemeClr val="accent2">
                      <a:satMod val="175000"/>
                      <a:alpha val="40000"/>
                    </a:schemeClr>
                  </a:glow>
                </a:effectLst>
              </a:rPr>
              <a:t> </a:t>
            </a:r>
            <a:r>
              <a:rPr lang="ar-IQ" b="1" dirty="0" err="1" smtClean="0">
                <a:solidFill>
                  <a:srgbClr val="7030A0"/>
                </a:solidFill>
                <a:effectLst>
                  <a:glow rad="139700">
                    <a:schemeClr val="accent2">
                      <a:satMod val="175000"/>
                      <a:alpha val="40000"/>
                    </a:schemeClr>
                  </a:glow>
                </a:effectLst>
              </a:rPr>
              <a:t>الكتور</a:t>
            </a:r>
            <a:r>
              <a:rPr lang="ar-IQ" b="1" dirty="0" smtClean="0">
                <a:solidFill>
                  <a:srgbClr val="7030A0"/>
                </a:solidFill>
                <a:effectLst>
                  <a:glow rad="139700">
                    <a:schemeClr val="accent2">
                      <a:satMod val="175000"/>
                      <a:alpha val="40000"/>
                    </a:schemeClr>
                  </a:glow>
                </a:effectLst>
              </a:rPr>
              <a:t> عبد الستار جبار ضمد</a:t>
            </a:r>
            <a:endParaRPr lang="ar-SA" b="1" dirty="0" smtClean="0">
              <a:solidFill>
                <a:srgbClr val="7030A0"/>
              </a:solidFill>
              <a:effectLst>
                <a:glow rad="139700">
                  <a:schemeClr val="accent2">
                    <a:satMod val="175000"/>
                    <a:alpha val="40000"/>
                  </a:schemeClr>
                </a:glow>
              </a:effectLst>
            </a:endParaRPr>
          </a:p>
          <a:p>
            <a:endParaRPr lang="ar-SA" b="1" dirty="0">
              <a:solidFill>
                <a:schemeClr val="tx1">
                  <a:lumMod val="50000"/>
                  <a:lumOff val="50000"/>
                </a:schemeClr>
              </a:solidFill>
            </a:endParaRPr>
          </a:p>
        </p:txBody>
      </p:sp>
      <p:pic>
        <p:nvPicPr>
          <p:cNvPr id="1026" name="Picture 2"/>
          <p:cNvPicPr>
            <a:picLocks noChangeAspect="1" noChangeArrowheads="1"/>
          </p:cNvPicPr>
          <p:nvPr/>
        </p:nvPicPr>
        <p:blipFill>
          <a:blip r:embed="rId2" cstate="print"/>
          <a:srcRect/>
          <a:stretch>
            <a:fillRect/>
          </a:stretch>
        </p:blipFill>
        <p:spPr bwMode="auto">
          <a:xfrm>
            <a:off x="2214546" y="285728"/>
            <a:ext cx="5286412" cy="28226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مبادئ التصور العقلي </a:t>
            </a:r>
            <a:endParaRPr lang="ar-SA" dirty="0"/>
          </a:p>
        </p:txBody>
      </p:sp>
      <p:sp>
        <p:nvSpPr>
          <p:cNvPr id="3" name="عنصر نائب للمحتوى 2"/>
          <p:cNvSpPr>
            <a:spLocks noGrp="1"/>
          </p:cNvSpPr>
          <p:nvPr>
            <p:ph idx="1"/>
          </p:nvPr>
        </p:nvSpPr>
        <p:spPr/>
        <p:txBody>
          <a:bodyPr>
            <a:noAutofit/>
            <a:scene3d>
              <a:camera prst="perspectiveContrastingLeftFacing"/>
              <a:lightRig rig="threePt" dir="t"/>
            </a:scene3d>
          </a:bodyPr>
          <a:lstStyle/>
          <a:p>
            <a:r>
              <a:rPr lang="ar-IQ" sz="3600" dirty="0" smtClean="0">
                <a:solidFill>
                  <a:schemeClr val="tx1"/>
                </a:solidFill>
                <a:latin typeface="Simplified Arabic" pitchFamily="18" charset="-78"/>
                <a:cs typeface="Simplified Arabic" pitchFamily="18" charset="-78"/>
              </a:rPr>
              <a:t>1-</a:t>
            </a:r>
            <a:r>
              <a:rPr lang="ar-SA" sz="3600" dirty="0" smtClean="0">
                <a:solidFill>
                  <a:schemeClr val="tx1"/>
                </a:solidFill>
                <a:latin typeface="Simplified Arabic" pitchFamily="18" charset="-78"/>
                <a:cs typeface="Simplified Arabic" pitchFamily="18" charset="-78"/>
              </a:rPr>
              <a:t>التصور </a:t>
            </a:r>
            <a:r>
              <a:rPr lang="ar-SA" sz="3600" dirty="0" smtClean="0">
                <a:solidFill>
                  <a:schemeClr val="tx1"/>
                </a:solidFill>
                <a:latin typeface="Simplified Arabic" pitchFamily="18" charset="-78"/>
                <a:cs typeface="Simplified Arabic" pitchFamily="18" charset="-78"/>
              </a:rPr>
              <a:t>العقلي للأداء ونتائجه :</a:t>
            </a:r>
            <a:endParaRPr lang="en-US" sz="3600" dirty="0" smtClean="0">
              <a:solidFill>
                <a:schemeClr val="tx1"/>
              </a:solidFill>
              <a:latin typeface="Simplified Arabic" pitchFamily="18" charset="-78"/>
              <a:cs typeface="Simplified Arabic" pitchFamily="18" charset="-78"/>
            </a:endParaRPr>
          </a:p>
          <a:p>
            <a:r>
              <a:rPr lang="ar-SA" sz="3600" dirty="0" smtClean="0">
                <a:solidFill>
                  <a:schemeClr val="tx1"/>
                </a:solidFill>
                <a:latin typeface="Simplified Arabic" pitchFamily="18" charset="-78"/>
                <a:cs typeface="Simplified Arabic" pitchFamily="18" charset="-78"/>
              </a:rPr>
              <a:t>2- الانتباه إلي التفاصيل :</a:t>
            </a:r>
            <a:endParaRPr lang="en-US" sz="3600" dirty="0" smtClean="0">
              <a:solidFill>
                <a:schemeClr val="tx1"/>
              </a:solidFill>
              <a:latin typeface="Simplified Arabic" pitchFamily="18" charset="-78"/>
              <a:cs typeface="Simplified Arabic" pitchFamily="18" charset="-78"/>
            </a:endParaRPr>
          </a:p>
          <a:p>
            <a:r>
              <a:rPr lang="ar-SA" sz="3600" dirty="0" smtClean="0">
                <a:solidFill>
                  <a:schemeClr val="tx1"/>
                </a:solidFill>
                <a:latin typeface="Simplified Arabic" pitchFamily="18" charset="-78"/>
                <a:cs typeface="Simplified Arabic" pitchFamily="18" charset="-78"/>
              </a:rPr>
              <a:t>3- التركيز على الايجابيات :</a:t>
            </a:r>
            <a:endParaRPr lang="en-US" sz="3600" dirty="0" smtClean="0">
              <a:solidFill>
                <a:schemeClr val="tx1"/>
              </a:solidFill>
              <a:latin typeface="Simplified Arabic" pitchFamily="18" charset="-78"/>
              <a:cs typeface="Simplified Arabic" pitchFamily="18" charset="-78"/>
            </a:endParaRPr>
          </a:p>
          <a:p>
            <a:r>
              <a:rPr lang="ar-SA" sz="3600" dirty="0" smtClean="0">
                <a:solidFill>
                  <a:schemeClr val="tx1"/>
                </a:solidFill>
                <a:latin typeface="Simplified Arabic" pitchFamily="18" charset="-78"/>
                <a:cs typeface="Simplified Arabic" pitchFamily="18" charset="-78"/>
              </a:rPr>
              <a:t>4- التصور العقلي للمهارة ككل :</a:t>
            </a:r>
            <a:endParaRPr lang="en-US" sz="3600" dirty="0" smtClean="0">
              <a:solidFill>
                <a:schemeClr val="tx1"/>
              </a:solidFill>
              <a:latin typeface="Simplified Arabic" pitchFamily="18" charset="-78"/>
              <a:cs typeface="Simplified Arabic" pitchFamily="18" charset="-78"/>
            </a:endParaRPr>
          </a:p>
          <a:p>
            <a:r>
              <a:rPr lang="ar-SA" sz="3600" dirty="0" smtClean="0">
                <a:solidFill>
                  <a:schemeClr val="tx1"/>
                </a:solidFill>
                <a:latin typeface="Simplified Arabic" pitchFamily="18" charset="-78"/>
                <a:cs typeface="Simplified Arabic" pitchFamily="18" charset="-78"/>
              </a:rPr>
              <a:t>5- التصور العقلي قبل الأداء مباشرة :</a:t>
            </a:r>
            <a:endParaRPr lang="en-US" sz="3600" dirty="0" smtClean="0">
              <a:solidFill>
                <a:schemeClr val="tx1"/>
              </a:solidFill>
              <a:latin typeface="Simplified Arabic" pitchFamily="18" charset="-78"/>
              <a:cs typeface="Simplified Arabic" pitchFamily="18" charset="-78"/>
            </a:endParaRPr>
          </a:p>
          <a:p>
            <a:r>
              <a:rPr lang="ar-SA" sz="3600" dirty="0" smtClean="0">
                <a:solidFill>
                  <a:schemeClr val="tx1"/>
                </a:solidFill>
                <a:latin typeface="Simplified Arabic" pitchFamily="18" charset="-78"/>
                <a:cs typeface="Simplified Arabic" pitchFamily="18" charset="-78"/>
              </a:rPr>
              <a:t>6- التصور العقلي في نفس سرعة الأداء :</a:t>
            </a:r>
            <a:endParaRPr lang="en-US" sz="3600" dirty="0" smtClean="0">
              <a:solidFill>
                <a:schemeClr val="tx1"/>
              </a:solidFill>
              <a:latin typeface="Simplified Arabic" pitchFamily="18" charset="-78"/>
              <a:cs typeface="Simplified Arabic" pitchFamily="18" charset="-78"/>
            </a:endParaRPr>
          </a:p>
          <a:p>
            <a:r>
              <a:rPr lang="ar-SA" sz="3600" dirty="0" smtClean="0">
                <a:solidFill>
                  <a:schemeClr val="tx1"/>
                </a:solidFill>
                <a:latin typeface="Simplified Arabic" pitchFamily="18" charset="-78"/>
                <a:cs typeface="Simplified Arabic" pitchFamily="18" charset="-78"/>
              </a:rPr>
              <a:t>7- التصور العقلي لمدة قصيرة من الوقت </a:t>
            </a:r>
            <a:endParaRPr lang="ar-SA" sz="3600" dirty="0">
              <a:solidFill>
                <a:schemeClr val="tx1"/>
              </a:solidFill>
              <a:latin typeface="Simplified Arabic" pitchFamily="18" charset="-78"/>
              <a:cs typeface="Simplified Arabic" pitchFamily="18" charset="-78"/>
            </a:endParaRPr>
          </a:p>
        </p:txBody>
      </p:sp>
    </p:spTree>
  </p:cSld>
  <p:clrMapOvr>
    <a:masterClrMapping/>
  </p:clrMapOvr>
  <p:transition spd="slow">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642918"/>
            <a:ext cx="8839200" cy="5437207"/>
          </a:xfrm>
        </p:spPr>
        <p:txBody>
          <a:bodyPr>
            <a:normAutofit/>
            <a:scene3d>
              <a:camera prst="perspectiveHeroicExtremeRightFacing"/>
              <a:lightRig rig="threePt" dir="t"/>
            </a:scene3d>
          </a:bodyPr>
          <a:lstStyle/>
          <a:p>
            <a:r>
              <a:rPr lang="ar-SA" b="1" dirty="0" smtClean="0">
                <a:solidFill>
                  <a:schemeClr val="tx1"/>
                </a:solidFill>
                <a:effectLst>
                  <a:glow rad="101600">
                    <a:schemeClr val="accent4">
                      <a:satMod val="175000"/>
                      <a:alpha val="40000"/>
                    </a:schemeClr>
                  </a:glow>
                </a:effectLst>
              </a:rPr>
              <a:t>أنواع التصور العقلي :</a:t>
            </a:r>
            <a:endParaRPr lang="en-US" dirty="0" smtClean="0">
              <a:solidFill>
                <a:schemeClr val="tx1"/>
              </a:solidFill>
              <a:effectLst>
                <a:glow rad="101600">
                  <a:schemeClr val="accent4">
                    <a:satMod val="175000"/>
                    <a:alpha val="40000"/>
                  </a:schemeClr>
                </a:glow>
              </a:effectLst>
            </a:endParaRPr>
          </a:p>
          <a:p>
            <a:r>
              <a:rPr lang="ar-SA" dirty="0" smtClean="0">
                <a:solidFill>
                  <a:schemeClr val="tx1"/>
                </a:solidFill>
                <a:effectLst>
                  <a:glow rad="101600">
                    <a:schemeClr val="accent4">
                      <a:satMod val="175000"/>
                      <a:alpha val="40000"/>
                    </a:schemeClr>
                  </a:glow>
                </a:effectLst>
              </a:rPr>
              <a:t>1- التصور العقلي الخارجي :</a:t>
            </a:r>
            <a:endParaRPr lang="en-US" dirty="0" smtClean="0">
              <a:solidFill>
                <a:schemeClr val="tx1"/>
              </a:solidFill>
              <a:effectLst>
                <a:glow rad="101600">
                  <a:schemeClr val="accent4">
                    <a:satMod val="175000"/>
                    <a:alpha val="40000"/>
                  </a:schemeClr>
                </a:glow>
              </a:effectLst>
            </a:endParaRPr>
          </a:p>
          <a:p>
            <a:r>
              <a:rPr lang="ar-SA" dirty="0" smtClean="0">
                <a:solidFill>
                  <a:schemeClr val="tx1"/>
                </a:solidFill>
                <a:effectLst>
                  <a:glow rad="101600">
                    <a:schemeClr val="accent4">
                      <a:satMod val="175000"/>
                      <a:alpha val="40000"/>
                    </a:schemeClr>
                  </a:glow>
                </a:effectLst>
              </a:rPr>
              <a:t>2- التصور العقلي الداخلي :</a:t>
            </a:r>
            <a:endParaRPr lang="en-US" dirty="0" smtClean="0">
              <a:solidFill>
                <a:schemeClr val="tx1"/>
              </a:solidFill>
              <a:effectLst>
                <a:glow rad="101600">
                  <a:schemeClr val="accent4">
                    <a:satMod val="175000"/>
                    <a:alpha val="40000"/>
                  </a:schemeClr>
                </a:glow>
              </a:effectLst>
            </a:endParaRPr>
          </a:p>
          <a:p>
            <a:r>
              <a:rPr lang="ar-SA" b="1" dirty="0" smtClean="0">
                <a:solidFill>
                  <a:schemeClr val="tx1"/>
                </a:solidFill>
                <a:effectLst>
                  <a:glow rad="101600">
                    <a:schemeClr val="accent4">
                      <a:satMod val="175000"/>
                      <a:alpha val="40000"/>
                    </a:schemeClr>
                  </a:glow>
                </a:effectLst>
              </a:rPr>
              <a:t>الاستخدامات المختلفة للتصور العقلي :</a:t>
            </a:r>
            <a:endParaRPr lang="en-US" dirty="0" smtClean="0">
              <a:solidFill>
                <a:schemeClr val="tx1"/>
              </a:solidFill>
              <a:effectLst>
                <a:glow rad="101600">
                  <a:schemeClr val="accent4">
                    <a:satMod val="175000"/>
                    <a:alpha val="40000"/>
                  </a:schemeClr>
                </a:glow>
              </a:effectLst>
            </a:endParaRPr>
          </a:p>
          <a:p>
            <a:r>
              <a:rPr lang="ar-SA" sz="3600" dirty="0" smtClean="0">
                <a:solidFill>
                  <a:schemeClr val="tx1"/>
                </a:solidFill>
                <a:effectLst>
                  <a:glow rad="101600">
                    <a:schemeClr val="accent4">
                      <a:satMod val="175000"/>
                      <a:alpha val="40000"/>
                    </a:schemeClr>
                  </a:glow>
                </a:effectLst>
              </a:rPr>
              <a:t>التحكم بالاستجابات الانفعالية :-</a:t>
            </a:r>
            <a:endParaRPr lang="en-US" sz="3600" dirty="0" smtClean="0">
              <a:solidFill>
                <a:schemeClr val="tx1"/>
              </a:solidFill>
              <a:effectLst>
                <a:glow rad="101600">
                  <a:schemeClr val="accent4">
                    <a:satMod val="175000"/>
                    <a:alpha val="40000"/>
                  </a:schemeClr>
                </a:glow>
              </a:effectLst>
            </a:endParaRPr>
          </a:p>
          <a:p>
            <a:r>
              <a:rPr lang="ar-SA" sz="3600" dirty="0" smtClean="0">
                <a:solidFill>
                  <a:schemeClr val="tx1"/>
                </a:solidFill>
                <a:effectLst>
                  <a:glow rad="101600">
                    <a:schemeClr val="accent4">
                      <a:satMod val="175000"/>
                      <a:alpha val="40000"/>
                    </a:schemeClr>
                  </a:glow>
                </a:effectLst>
              </a:rPr>
              <a:t>تحسين التركيز :-</a:t>
            </a:r>
            <a:endParaRPr lang="en-US" sz="3600" dirty="0" smtClean="0">
              <a:solidFill>
                <a:schemeClr val="tx1"/>
              </a:solidFill>
              <a:effectLst>
                <a:glow rad="101600">
                  <a:schemeClr val="accent4">
                    <a:satMod val="175000"/>
                    <a:alpha val="40000"/>
                  </a:schemeClr>
                </a:glow>
              </a:effectLst>
            </a:endParaRPr>
          </a:p>
          <a:p>
            <a:r>
              <a:rPr lang="ar-SA" sz="3600" dirty="0" smtClean="0">
                <a:solidFill>
                  <a:schemeClr val="tx1"/>
                </a:solidFill>
                <a:effectLst>
                  <a:glow rad="101600">
                    <a:schemeClr val="accent4">
                      <a:satMod val="175000"/>
                      <a:alpha val="40000"/>
                    </a:schemeClr>
                  </a:glow>
                </a:effectLst>
              </a:rPr>
              <a:t>بناء الثقة :-</a:t>
            </a:r>
            <a:endParaRPr lang="en-US" sz="3600" dirty="0" smtClean="0">
              <a:solidFill>
                <a:schemeClr val="tx1"/>
              </a:solidFill>
              <a:effectLst>
                <a:glow rad="101600">
                  <a:schemeClr val="accent4">
                    <a:satMod val="175000"/>
                    <a:alpha val="40000"/>
                  </a:schemeClr>
                </a:glow>
              </a:effectLst>
            </a:endParaRPr>
          </a:p>
          <a:p>
            <a:r>
              <a:rPr lang="ar-SA" sz="3600" dirty="0" smtClean="0">
                <a:solidFill>
                  <a:schemeClr val="tx1"/>
                </a:solidFill>
                <a:effectLst>
                  <a:glow rad="101600">
                    <a:schemeClr val="accent4">
                      <a:satMod val="175000"/>
                      <a:alpha val="40000"/>
                    </a:schemeClr>
                  </a:glow>
                </a:effectLst>
              </a:rPr>
              <a:t>مواجهة الإصابة :</a:t>
            </a:r>
            <a:endParaRPr lang="en-US" sz="3600" dirty="0" smtClean="0">
              <a:solidFill>
                <a:schemeClr val="tx1"/>
              </a:solidFill>
              <a:effectLst>
                <a:glow rad="101600">
                  <a:schemeClr val="accent4">
                    <a:satMod val="175000"/>
                    <a:alpha val="40000"/>
                  </a:schemeClr>
                </a:glow>
              </a:effectLst>
            </a:endParaRPr>
          </a:p>
          <a:p>
            <a:endParaRPr lang="ar-SA" dirty="0">
              <a:effectLst>
                <a:glow rad="101600">
                  <a:schemeClr val="accent4">
                    <a:satMod val="175000"/>
                    <a:alpha val="40000"/>
                  </a:schemeClr>
                </a:glow>
              </a:effectLst>
            </a:endParaRPr>
          </a:p>
        </p:txBody>
      </p:sp>
    </p:spTree>
  </p:cSld>
  <p:clrMapOvr>
    <a:masterClrMapping/>
  </p:clrMapOvr>
  <p:transition spd="slow">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686800" cy="838200"/>
          </a:xfrm>
        </p:spPr>
        <p:txBody>
          <a:bodyPr/>
          <a:lstStyle/>
          <a:p>
            <a:r>
              <a:rPr lang="ar-SA" b="1" dirty="0" smtClean="0"/>
              <a:t>استخدامات التصور العقلي</a:t>
            </a:r>
            <a:endParaRPr lang="ar-SA" dirty="0"/>
          </a:p>
        </p:txBody>
      </p:sp>
      <p:sp>
        <p:nvSpPr>
          <p:cNvPr id="3" name="عنصر نائب للمحتوى 2"/>
          <p:cNvSpPr>
            <a:spLocks noGrp="1"/>
          </p:cNvSpPr>
          <p:nvPr>
            <p:ph idx="1"/>
          </p:nvPr>
        </p:nvSpPr>
        <p:spPr>
          <a:xfrm>
            <a:off x="304800" y="1554162"/>
            <a:ext cx="8686800" cy="5303838"/>
          </a:xfrm>
        </p:spPr>
        <p:txBody>
          <a:bodyPr>
            <a:normAutofit fontScale="77500" lnSpcReduction="20000"/>
          </a:bodyPr>
          <a:lstStyle/>
          <a:p>
            <a:r>
              <a:rPr lang="ar-SA" sz="3600" dirty="0" smtClean="0">
                <a:solidFill>
                  <a:schemeClr val="tx1"/>
                </a:solidFill>
                <a:latin typeface="Simplified Arabic" pitchFamily="18" charset="-78"/>
                <a:cs typeface="Simplified Arabic" pitchFamily="18" charset="-78"/>
              </a:rPr>
              <a:t>1-المساعدة في سرعة تعلم المهارات الحركية وإتقانها. مثال _تصور النموذج الصحيح للمهارة الحركية مثل تصور أداء مهارة الإرسال في الكرة الطائرة أو حركة مركبة في الجمباز .</a:t>
            </a:r>
            <a:endParaRPr lang="en-US" sz="3600" dirty="0" smtClean="0">
              <a:solidFill>
                <a:schemeClr val="tx1"/>
              </a:solidFill>
              <a:latin typeface="Simplified Arabic" pitchFamily="18" charset="-78"/>
              <a:cs typeface="Simplified Arabic" pitchFamily="18" charset="-78"/>
            </a:endParaRPr>
          </a:p>
          <a:p>
            <a:r>
              <a:rPr lang="ar-SA" sz="3600" dirty="0" smtClean="0">
                <a:solidFill>
                  <a:schemeClr val="tx1"/>
                </a:solidFill>
                <a:latin typeface="Simplified Arabic" pitchFamily="18" charset="-78"/>
                <a:cs typeface="Simplified Arabic" pitchFamily="18" charset="-78"/>
              </a:rPr>
              <a:t>2- المران الخططي. مثال_تصور أداء جملة تكتيكية (خططية) في كرة القدم .</a:t>
            </a:r>
            <a:endParaRPr lang="en-US" sz="3600" dirty="0" smtClean="0">
              <a:solidFill>
                <a:schemeClr val="tx1"/>
              </a:solidFill>
              <a:latin typeface="Simplified Arabic" pitchFamily="18" charset="-78"/>
              <a:cs typeface="Simplified Arabic" pitchFamily="18" charset="-78"/>
            </a:endParaRPr>
          </a:p>
          <a:p>
            <a:r>
              <a:rPr lang="ar-SA" sz="3600" dirty="0" smtClean="0">
                <a:solidFill>
                  <a:schemeClr val="tx1"/>
                </a:solidFill>
                <a:latin typeface="Simplified Arabic" pitchFamily="18" charset="-78"/>
                <a:cs typeface="Simplified Arabic" pitchFamily="18" charset="-78"/>
              </a:rPr>
              <a:t>3- حل مشكلات الأداء مثال_تصور بعض مشكلات الأداء ومحاولة التوصل إلى الحل الأمثل في مثل هذه المواقف وتحقيق الأداء الأفضل.</a:t>
            </a:r>
            <a:endParaRPr lang="en-US" sz="3600" dirty="0" smtClean="0">
              <a:solidFill>
                <a:schemeClr val="tx1"/>
              </a:solidFill>
              <a:latin typeface="Simplified Arabic" pitchFamily="18" charset="-78"/>
              <a:cs typeface="Simplified Arabic" pitchFamily="18" charset="-78"/>
            </a:endParaRPr>
          </a:p>
          <a:p>
            <a:r>
              <a:rPr lang="ar-SA" sz="3600" dirty="0" smtClean="0">
                <a:solidFill>
                  <a:schemeClr val="tx1"/>
                </a:solidFill>
                <a:latin typeface="Simplified Arabic" pitchFamily="18" charset="-78"/>
                <a:cs typeface="Simplified Arabic" pitchFamily="18" charset="-78"/>
              </a:rPr>
              <a:t>4-المران على المهارات النفسية. مثال _تصور الاسترخاء العضلي للتحكم في الاستثارة والضغط والقلق وكذلك تصور الانتباه للتركيز على جوانب معينة.</a:t>
            </a:r>
            <a:endParaRPr lang="en-US" sz="3600" dirty="0" smtClean="0">
              <a:solidFill>
                <a:schemeClr val="tx1"/>
              </a:solidFill>
              <a:latin typeface="Simplified Arabic" pitchFamily="18" charset="-78"/>
              <a:cs typeface="Simplified Arabic" pitchFamily="18" charset="-78"/>
            </a:endParaRPr>
          </a:p>
          <a:p>
            <a:r>
              <a:rPr lang="ar-SA" sz="3600" dirty="0" smtClean="0">
                <a:solidFill>
                  <a:schemeClr val="tx1"/>
                </a:solidFill>
                <a:latin typeface="Simplified Arabic" pitchFamily="18" charset="-78"/>
                <a:cs typeface="Simplified Arabic" pitchFamily="18" charset="-78"/>
              </a:rPr>
              <a:t>5- التحكم في الاستجابات الفسيولوجية . مثال_تصور سرعة دقات القلب وسرعة التنفس ودرجة حرارة الجلد</a:t>
            </a:r>
            <a:r>
              <a:rPr lang="ar-SA" dirty="0" smtClean="0">
                <a:solidFill>
                  <a:schemeClr val="tx1"/>
                </a:solidFill>
              </a:rPr>
              <a:t>.</a:t>
            </a:r>
            <a:endParaRPr lang="en-US" dirty="0" smtClean="0">
              <a:solidFill>
                <a:schemeClr val="tx1"/>
              </a:solidFill>
            </a:endParaRPr>
          </a:p>
        </p:txBody>
      </p:sp>
    </p:spTree>
  </p:cSld>
  <p:clrMapOvr>
    <a:masterClrMapping/>
  </p:clrMapOvr>
  <p:transition spd="slow">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57166"/>
            <a:ext cx="8839200" cy="6000792"/>
          </a:xfrm>
        </p:spPr>
        <p:txBody>
          <a:bodyPr>
            <a:normAutofit fontScale="92500" lnSpcReduction="20000"/>
          </a:bodyPr>
          <a:lstStyle/>
          <a:p>
            <a:r>
              <a:rPr lang="ar-SA" sz="3500" dirty="0" smtClean="0">
                <a:solidFill>
                  <a:schemeClr val="tx1"/>
                </a:solidFill>
                <a:latin typeface="Simplified Arabic" pitchFamily="18" charset="-78"/>
                <a:cs typeface="Simplified Arabic" pitchFamily="18" charset="-78"/>
              </a:rPr>
              <a:t>6- مراجعة الأداء وتحليله. مثال _تصور الأداء السابق كمراجعة عقلية وتحليل نقاط القوة والضعف في هذا الأداء</a:t>
            </a:r>
            <a:endParaRPr lang="en-US" sz="3500" dirty="0" smtClean="0">
              <a:solidFill>
                <a:schemeClr val="tx1"/>
              </a:solidFill>
              <a:latin typeface="Simplified Arabic" pitchFamily="18" charset="-78"/>
              <a:cs typeface="Simplified Arabic" pitchFamily="18" charset="-78"/>
            </a:endParaRPr>
          </a:p>
          <a:p>
            <a:r>
              <a:rPr lang="ar-SA" sz="3500" dirty="0" smtClean="0">
                <a:solidFill>
                  <a:schemeClr val="tx1"/>
                </a:solidFill>
                <a:latin typeface="Simplified Arabic" pitchFamily="18" charset="-78"/>
                <a:cs typeface="Simplified Arabic" pitchFamily="18" charset="-78"/>
              </a:rPr>
              <a:t>7- تحسين الثقة بالنفس والتفكير الإيجابي . مثال_تصور </a:t>
            </a:r>
            <a:r>
              <a:rPr lang="ar-SA" sz="3500" dirty="0" err="1" smtClean="0">
                <a:solidFill>
                  <a:schemeClr val="tx1"/>
                </a:solidFill>
                <a:latin typeface="Simplified Arabic" pitchFamily="18" charset="-78"/>
                <a:cs typeface="Simplified Arabic" pitchFamily="18" charset="-78"/>
              </a:rPr>
              <a:t>الأداءات</a:t>
            </a:r>
            <a:r>
              <a:rPr lang="ar-SA" sz="3500" dirty="0" smtClean="0">
                <a:solidFill>
                  <a:schemeClr val="tx1"/>
                </a:solidFill>
                <a:latin typeface="Simplified Arabic" pitchFamily="18" charset="-78"/>
                <a:cs typeface="Simplified Arabic" pitchFamily="18" charset="-78"/>
              </a:rPr>
              <a:t> الناجحة السابقة وتركيز التفكير الإيجابي في هذه النجاحات.</a:t>
            </a:r>
            <a:endParaRPr lang="en-US" sz="3500" dirty="0" smtClean="0">
              <a:solidFill>
                <a:schemeClr val="tx1"/>
              </a:solidFill>
              <a:latin typeface="Simplified Arabic" pitchFamily="18" charset="-78"/>
              <a:cs typeface="Simplified Arabic" pitchFamily="18" charset="-78"/>
            </a:endParaRPr>
          </a:p>
          <a:p>
            <a:r>
              <a:rPr lang="ar-SA" sz="3500" dirty="0" smtClean="0">
                <a:solidFill>
                  <a:schemeClr val="tx1"/>
                </a:solidFill>
                <a:latin typeface="Simplified Arabic" pitchFamily="18" charset="-78"/>
                <a:cs typeface="Simplified Arabic" pitchFamily="18" charset="-78"/>
              </a:rPr>
              <a:t>8- الاستعداد للأداء في ظروف معينة .</a:t>
            </a:r>
            <a:endParaRPr lang="en-US" sz="3500" dirty="0" smtClean="0">
              <a:solidFill>
                <a:schemeClr val="tx1"/>
              </a:solidFill>
              <a:latin typeface="Simplified Arabic" pitchFamily="18" charset="-78"/>
              <a:cs typeface="Simplified Arabic" pitchFamily="18" charset="-78"/>
            </a:endParaRPr>
          </a:p>
          <a:p>
            <a:r>
              <a:rPr lang="ar-SA" sz="3500" dirty="0" smtClean="0">
                <a:solidFill>
                  <a:schemeClr val="tx1"/>
                </a:solidFill>
                <a:latin typeface="Simplified Arabic" pitchFamily="18" charset="-78"/>
                <a:cs typeface="Simplified Arabic" pitchFamily="18" charset="-78"/>
              </a:rPr>
              <a:t>مثال_تصور الأداء الجيد في بعض الحالات أو الظروف المعينة كرداءة الجو أو في مواجهة منافسين معينين ، وتصور بعض النصائح الهامة التى تحاول تعبئة اللاعب نفسيا.</a:t>
            </a:r>
            <a:endParaRPr lang="en-US" sz="3500" dirty="0" smtClean="0">
              <a:solidFill>
                <a:schemeClr val="tx1"/>
              </a:solidFill>
              <a:latin typeface="Simplified Arabic" pitchFamily="18" charset="-78"/>
              <a:cs typeface="Simplified Arabic" pitchFamily="18" charset="-78"/>
            </a:endParaRPr>
          </a:p>
          <a:p>
            <a:r>
              <a:rPr lang="ar-SA" sz="3500" dirty="0" smtClean="0">
                <a:solidFill>
                  <a:schemeClr val="tx1"/>
                </a:solidFill>
                <a:latin typeface="Simplified Arabic" pitchFamily="18" charset="-78"/>
                <a:cs typeface="Simplified Arabic" pitchFamily="18" charset="-78"/>
              </a:rPr>
              <a:t>9- المساعدة في تحمل الألم وسرعة استعادة الشفاء بعد الإصابة . مثال_التصور العقلي لألم الإصابة ومحاول تحمله_ تصور عقلي لأداء حركي معين في حالة عدم القدرة على الأداء الفعلي حركيا.</a:t>
            </a:r>
            <a:endParaRPr lang="en-US" sz="3500" dirty="0" smtClean="0">
              <a:solidFill>
                <a:schemeClr val="tx1"/>
              </a:solidFill>
              <a:latin typeface="Simplified Arabic" pitchFamily="18" charset="-78"/>
              <a:cs typeface="Simplified Arabic" pitchFamily="18" charset="-78"/>
            </a:endParaRPr>
          </a:p>
          <a:p>
            <a:endParaRPr lang="ar-SA" dirty="0"/>
          </a:p>
        </p:txBody>
      </p:sp>
    </p:spTree>
  </p:cSld>
  <p:clrMapOvr>
    <a:masterClrMapping/>
  </p:clrMapOvr>
  <p:transition spd="slow">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686800" cy="838200"/>
          </a:xfrm>
        </p:spPr>
        <p:txBody>
          <a:bodyPr/>
          <a:lstStyle/>
          <a:p>
            <a:r>
              <a:rPr lang="ar-SA" b="1" dirty="0" smtClean="0"/>
              <a:t>خطوات تطوير التصور العقلي </a:t>
            </a:r>
            <a:endParaRPr lang="ar-SA" dirty="0"/>
          </a:p>
        </p:txBody>
      </p:sp>
      <p:sp>
        <p:nvSpPr>
          <p:cNvPr id="3" name="عنصر نائب للمحتوى 2"/>
          <p:cNvSpPr>
            <a:spLocks noGrp="1"/>
          </p:cNvSpPr>
          <p:nvPr>
            <p:ph idx="1"/>
          </p:nvPr>
        </p:nvSpPr>
        <p:spPr>
          <a:xfrm>
            <a:off x="285720" y="1428736"/>
            <a:ext cx="8686800" cy="4525963"/>
          </a:xfrm>
        </p:spPr>
        <p:txBody>
          <a:bodyPr>
            <a:noAutofit/>
          </a:bodyPr>
          <a:lstStyle/>
          <a:p>
            <a:r>
              <a:rPr lang="ar-SA" dirty="0" smtClean="0">
                <a:latin typeface="Simplified Arabic" pitchFamily="18" charset="-78"/>
                <a:cs typeface="Simplified Arabic" pitchFamily="18" charset="-78"/>
              </a:rPr>
              <a:t>1</a:t>
            </a:r>
            <a:r>
              <a:rPr lang="ar-SA" dirty="0" smtClean="0">
                <a:solidFill>
                  <a:schemeClr val="tx1"/>
                </a:solidFill>
                <a:latin typeface="Simplified Arabic" pitchFamily="18" charset="-78"/>
                <a:cs typeface="Simplified Arabic" pitchFamily="18" charset="-78"/>
              </a:rPr>
              <a:t>-اختيار المكان والزمن الذي يسمح بعدم المقاطعة لمدة خمس عشرة دقيقة مع توافر جلسة مريحة</a:t>
            </a:r>
            <a:endParaRPr lang="en-US" dirty="0" smtClean="0">
              <a:solidFill>
                <a:schemeClr val="tx1"/>
              </a:solidFill>
              <a:latin typeface="Simplified Arabic" pitchFamily="18" charset="-78"/>
              <a:cs typeface="Simplified Arabic" pitchFamily="18" charset="-78"/>
            </a:endParaRPr>
          </a:p>
          <a:p>
            <a:r>
              <a:rPr lang="ar-SA" dirty="0" smtClean="0">
                <a:solidFill>
                  <a:schemeClr val="tx1"/>
                </a:solidFill>
                <a:latin typeface="Simplified Arabic" pitchFamily="18" charset="-78"/>
                <a:cs typeface="Simplified Arabic" pitchFamily="18" charset="-78"/>
              </a:rPr>
              <a:t>2- غلق العينين , التنفس العميق من المصدر والبطن , الاسترخاء التام لمدة دقيقتين أو ثلاث .</a:t>
            </a:r>
            <a:endParaRPr lang="en-US" dirty="0" smtClean="0">
              <a:solidFill>
                <a:schemeClr val="tx1"/>
              </a:solidFill>
              <a:latin typeface="Simplified Arabic" pitchFamily="18" charset="-78"/>
              <a:cs typeface="Simplified Arabic" pitchFamily="18" charset="-78"/>
            </a:endParaRPr>
          </a:p>
          <a:p>
            <a:r>
              <a:rPr lang="ar-SA" dirty="0" smtClean="0">
                <a:solidFill>
                  <a:schemeClr val="tx1"/>
                </a:solidFill>
                <a:latin typeface="Simplified Arabic" pitchFamily="18" charset="-78"/>
                <a:cs typeface="Simplified Arabic" pitchFamily="18" charset="-78"/>
              </a:rPr>
              <a:t>3- تكوين شاشة بيضاء في العقل , مع التركيز عليها بوضوح .</a:t>
            </a:r>
            <a:endParaRPr lang="en-US" dirty="0" smtClean="0">
              <a:solidFill>
                <a:schemeClr val="tx1"/>
              </a:solidFill>
              <a:latin typeface="Simplified Arabic" pitchFamily="18" charset="-78"/>
              <a:cs typeface="Simplified Arabic" pitchFamily="18" charset="-78"/>
            </a:endParaRPr>
          </a:p>
          <a:p>
            <a:r>
              <a:rPr lang="ar-SA" dirty="0" smtClean="0">
                <a:solidFill>
                  <a:schemeClr val="tx1"/>
                </a:solidFill>
                <a:latin typeface="Simplified Arabic" pitchFamily="18" charset="-78"/>
                <a:cs typeface="Simplified Arabic" pitchFamily="18" charset="-78"/>
              </a:rPr>
              <a:t>4- تصور دائرة تملأ الشاشة ,ويتم تلوينها باللون الأزرق ببطء.</a:t>
            </a:r>
            <a:endParaRPr lang="en-US" dirty="0" smtClean="0">
              <a:solidFill>
                <a:schemeClr val="tx1"/>
              </a:solidFill>
              <a:latin typeface="Simplified Arabic" pitchFamily="18" charset="-78"/>
              <a:cs typeface="Simplified Arabic" pitchFamily="18" charset="-78"/>
            </a:endParaRPr>
          </a:p>
          <a:p>
            <a:r>
              <a:rPr lang="ar-SA" dirty="0" smtClean="0">
                <a:solidFill>
                  <a:schemeClr val="tx1"/>
                </a:solidFill>
                <a:latin typeface="Simplified Arabic" pitchFamily="18" charset="-78"/>
                <a:cs typeface="Simplified Arabic" pitchFamily="18" charset="-78"/>
              </a:rPr>
              <a:t>5- محاولة توضيح هذا اللون بقدر الإمكان ثم القيام بتحويله إلى لون أخر ببطء مع تكرار هذه الطريقة مع أربعة أو خمسة ألوان.</a:t>
            </a:r>
            <a:endParaRPr lang="en-US" dirty="0" smtClean="0">
              <a:solidFill>
                <a:schemeClr val="tx1"/>
              </a:solidFill>
              <a:latin typeface="Simplified Arabic" pitchFamily="18" charset="-78"/>
              <a:cs typeface="Simplified Arabic" pitchFamily="18" charset="-78"/>
            </a:endParaRPr>
          </a:p>
          <a:p>
            <a:r>
              <a:rPr lang="ar-SA" dirty="0" smtClean="0">
                <a:solidFill>
                  <a:schemeClr val="tx1"/>
                </a:solidFill>
                <a:latin typeface="Simplified Arabic" pitchFamily="18" charset="-78"/>
                <a:cs typeface="Simplified Arabic" pitchFamily="18" charset="-78"/>
              </a:rPr>
              <a:t>6- العمل على اختفاء الصور , الاسترخاء مع ملاحظة التصورات المصاحبة </a:t>
            </a:r>
            <a:endParaRPr lang="ar-SA" dirty="0">
              <a:solidFill>
                <a:schemeClr val="tx1"/>
              </a:solidFill>
              <a:latin typeface="Simplified Arabic" pitchFamily="18" charset="-78"/>
              <a:cs typeface="Simplified Arabic" pitchFamily="18" charset="-78"/>
            </a:endParaRPr>
          </a:p>
        </p:txBody>
      </p:sp>
    </p:spTree>
  </p:cSld>
  <p:clrMapOvr>
    <a:masterClrMapping/>
  </p:clrMapOvr>
  <p:transition spd="slow">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785794"/>
            <a:ext cx="8686800" cy="4525963"/>
          </a:xfrm>
        </p:spPr>
        <p:txBody>
          <a:bodyPr>
            <a:noAutofit/>
          </a:bodyPr>
          <a:lstStyle/>
          <a:p>
            <a:r>
              <a:rPr lang="ar-SA" dirty="0" smtClean="0">
                <a:latin typeface="Simplified Arabic" pitchFamily="18" charset="-78"/>
                <a:cs typeface="Simplified Arabic" pitchFamily="18" charset="-78"/>
              </a:rPr>
              <a:t>- </a:t>
            </a:r>
            <a:r>
              <a:rPr lang="ar-SA" dirty="0" smtClean="0">
                <a:solidFill>
                  <a:schemeClr val="tx1"/>
                </a:solidFill>
                <a:latin typeface="Simplified Arabic" pitchFamily="18" charset="-78"/>
                <a:cs typeface="Simplified Arabic" pitchFamily="18" charset="-78"/>
              </a:rPr>
              <a:t>تكوين صورة على الشاشة (غرض صغير) "كوب مثلا" طور هذا التصور في ثلاث أبعاد , إملأ هذا الكوب بسائل ملون , أضف إليه بعض مكعبات الثلج أكتب وصفا أسفل هذا الكوب .</a:t>
            </a:r>
            <a:endParaRPr lang="en-US" dirty="0" smtClean="0">
              <a:solidFill>
                <a:schemeClr val="tx1"/>
              </a:solidFill>
              <a:latin typeface="Simplified Arabic" pitchFamily="18" charset="-78"/>
              <a:cs typeface="Simplified Arabic" pitchFamily="18" charset="-78"/>
            </a:endParaRPr>
          </a:p>
          <a:p>
            <a:r>
              <a:rPr lang="ar-SA" dirty="0" smtClean="0">
                <a:solidFill>
                  <a:schemeClr val="tx1"/>
                </a:solidFill>
                <a:latin typeface="Simplified Arabic" pitchFamily="18" charset="-78"/>
                <a:cs typeface="Simplified Arabic" pitchFamily="18" charset="-78"/>
              </a:rPr>
              <a:t>8- تكرار هذه العملية مع غرض مناسب لنوع النشاط الرياضي .</a:t>
            </a:r>
            <a:endParaRPr lang="en-US" dirty="0" smtClean="0">
              <a:solidFill>
                <a:schemeClr val="tx1"/>
              </a:solidFill>
              <a:latin typeface="Simplified Arabic" pitchFamily="18" charset="-78"/>
              <a:cs typeface="Simplified Arabic" pitchFamily="18" charset="-78"/>
            </a:endParaRPr>
          </a:p>
          <a:p>
            <a:r>
              <a:rPr lang="ar-SA" dirty="0" smtClean="0">
                <a:solidFill>
                  <a:schemeClr val="tx1"/>
                </a:solidFill>
                <a:latin typeface="Simplified Arabic" pitchFamily="18" charset="-78"/>
                <a:cs typeface="Simplified Arabic" pitchFamily="18" charset="-78"/>
              </a:rPr>
              <a:t>9- استرخاء مع ملاحظة التصورات المصاحبة .</a:t>
            </a:r>
            <a:endParaRPr lang="en-US" dirty="0" smtClean="0">
              <a:solidFill>
                <a:schemeClr val="tx1"/>
              </a:solidFill>
              <a:latin typeface="Simplified Arabic" pitchFamily="18" charset="-78"/>
              <a:cs typeface="Simplified Arabic" pitchFamily="18" charset="-78"/>
            </a:endParaRPr>
          </a:p>
          <a:p>
            <a:r>
              <a:rPr lang="ar-SA" dirty="0" smtClean="0">
                <a:solidFill>
                  <a:schemeClr val="tx1"/>
                </a:solidFill>
                <a:latin typeface="Simplified Arabic" pitchFamily="18" charset="-78"/>
                <a:cs typeface="Simplified Arabic" pitchFamily="18" charset="-78"/>
              </a:rPr>
              <a:t>10- اختيار أحاسيس متنوعة مع تطوير كافة التفاصيل.</a:t>
            </a:r>
            <a:endParaRPr lang="en-US" dirty="0" smtClean="0">
              <a:solidFill>
                <a:schemeClr val="tx1"/>
              </a:solidFill>
              <a:latin typeface="Simplified Arabic" pitchFamily="18" charset="-78"/>
              <a:cs typeface="Simplified Arabic" pitchFamily="18" charset="-78"/>
            </a:endParaRPr>
          </a:p>
          <a:p>
            <a:r>
              <a:rPr lang="ar-SA" dirty="0" smtClean="0">
                <a:solidFill>
                  <a:schemeClr val="tx1"/>
                </a:solidFill>
                <a:latin typeface="Simplified Arabic" pitchFamily="18" charset="-78"/>
                <a:cs typeface="Simplified Arabic" pitchFamily="18" charset="-78"/>
              </a:rPr>
              <a:t>11- الاسترخاء والملاحظة .</a:t>
            </a:r>
            <a:endParaRPr lang="en-US" dirty="0" smtClean="0">
              <a:solidFill>
                <a:schemeClr val="tx1"/>
              </a:solidFill>
              <a:latin typeface="Simplified Arabic" pitchFamily="18" charset="-78"/>
              <a:cs typeface="Simplified Arabic" pitchFamily="18" charset="-78"/>
            </a:endParaRPr>
          </a:p>
          <a:p>
            <a:r>
              <a:rPr lang="ar-SA" dirty="0" smtClean="0">
                <a:solidFill>
                  <a:schemeClr val="tx1"/>
                </a:solidFill>
                <a:latin typeface="Simplified Arabic" pitchFamily="18" charset="-78"/>
                <a:cs typeface="Simplified Arabic" pitchFamily="18" charset="-78"/>
              </a:rPr>
              <a:t>12- بداية تصور الأشخاص وتتضمن ذلك الأصدقاء .</a:t>
            </a:r>
            <a:endParaRPr lang="en-US" dirty="0" smtClean="0">
              <a:solidFill>
                <a:schemeClr val="tx1"/>
              </a:solidFill>
              <a:latin typeface="Simplified Arabic" pitchFamily="18" charset="-78"/>
              <a:cs typeface="Simplified Arabic" pitchFamily="18" charset="-78"/>
            </a:endParaRPr>
          </a:p>
          <a:p>
            <a:r>
              <a:rPr lang="ar-SA" dirty="0" smtClean="0">
                <a:solidFill>
                  <a:schemeClr val="tx1"/>
                </a:solidFill>
                <a:latin typeface="Simplified Arabic" pitchFamily="18" charset="-78"/>
                <a:cs typeface="Simplified Arabic" pitchFamily="18" charset="-78"/>
              </a:rPr>
              <a:t>13- في نهاية كل جلسة تنفس بعمق لمدة ثلاث مرات , ثم فتح العينين ببطء والتكيف مع الجو </a:t>
            </a:r>
            <a:endParaRPr lang="ar-SA" dirty="0">
              <a:solidFill>
                <a:schemeClr val="tx1"/>
              </a:solidFill>
              <a:latin typeface="Simplified Arabic" pitchFamily="18" charset="-78"/>
              <a:cs typeface="Simplified Arabic" pitchFamily="18" charset="-78"/>
            </a:endParaRPr>
          </a:p>
        </p:txBody>
      </p:sp>
    </p:spTree>
  </p:cSld>
  <p:clrMapOvr>
    <a:masterClrMapping/>
  </p:clrMapOvr>
  <p:transition spd="slow">
    <p:strip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الانتباه</a:t>
            </a:r>
            <a:endParaRPr lang="ar-SA" dirty="0"/>
          </a:p>
        </p:txBody>
      </p:sp>
      <p:sp>
        <p:nvSpPr>
          <p:cNvPr id="3" name="عنصر نائب للمحتوى 2"/>
          <p:cNvSpPr>
            <a:spLocks noGrp="1"/>
          </p:cNvSpPr>
          <p:nvPr>
            <p:ph idx="1"/>
          </p:nvPr>
        </p:nvSpPr>
        <p:spPr/>
        <p:txBody>
          <a:bodyPr>
            <a:normAutofit lnSpcReduction="10000"/>
          </a:bodyPr>
          <a:lstStyle/>
          <a:p>
            <a:r>
              <a:rPr lang="ar-IQ" dirty="0" smtClean="0">
                <a:solidFill>
                  <a:schemeClr val="tx1"/>
                </a:solidFill>
              </a:rPr>
              <a:t>القدرة على التركيز على المثيرات والرموز المرتبطة بالرياضة،والاحتفاظ بهذا التركيز طوال فترة المنافسة".</a:t>
            </a:r>
            <a:endParaRPr lang="en-US" dirty="0" smtClean="0">
              <a:solidFill>
                <a:schemeClr val="tx1"/>
              </a:solidFill>
            </a:endParaRPr>
          </a:p>
          <a:p>
            <a:r>
              <a:rPr lang="ar-IQ" b="1" dirty="0" smtClean="0">
                <a:solidFill>
                  <a:schemeClr val="tx1"/>
                </a:solidFill>
              </a:rPr>
              <a:t>-تركيز الانتباه :</a:t>
            </a:r>
            <a:endParaRPr lang="en-US" dirty="0" smtClean="0">
              <a:solidFill>
                <a:schemeClr val="tx1"/>
              </a:solidFill>
            </a:endParaRPr>
          </a:p>
          <a:p>
            <a:r>
              <a:rPr lang="ar-IQ" dirty="0" smtClean="0">
                <a:solidFill>
                  <a:schemeClr val="tx1"/>
                </a:solidFill>
              </a:rPr>
              <a:t>مهارة عقلية لتثبيت الانتباه على مثير مختار لفترة من الزمن .</a:t>
            </a:r>
            <a:endParaRPr lang="en-US" dirty="0" smtClean="0">
              <a:solidFill>
                <a:schemeClr val="tx1"/>
              </a:solidFill>
            </a:endParaRPr>
          </a:p>
          <a:p>
            <a:r>
              <a:rPr lang="en-US" dirty="0" smtClean="0">
                <a:solidFill>
                  <a:schemeClr val="tx1"/>
                </a:solidFill>
              </a:rPr>
              <a:t>"</a:t>
            </a:r>
            <a:r>
              <a:rPr lang="ar-SA" dirty="0" smtClean="0">
                <a:solidFill>
                  <a:schemeClr val="tx1"/>
                </a:solidFill>
              </a:rPr>
              <a:t>القدرة على التركيز على المثيرات والرموز المرتبطة بالرياضة،والاحتفاظ بهذا التركيز طوال فترة المنافسة</a:t>
            </a:r>
            <a:endParaRPr lang="ar-SA" dirty="0">
              <a:solidFill>
                <a:schemeClr val="tx1"/>
              </a:solidFill>
            </a:endParaRPr>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5728"/>
            <a:ext cx="8686800" cy="838200"/>
          </a:xfrm>
        </p:spPr>
        <p:txBody>
          <a:bodyPr/>
          <a:lstStyle/>
          <a:p>
            <a:pPr algn="ctr"/>
            <a:r>
              <a:rPr lang="ar-SA" b="1" dirty="0" smtClean="0"/>
              <a:t>-مهارات الانتباه</a:t>
            </a:r>
            <a:endParaRPr lang="ar-SA" dirty="0"/>
          </a:p>
        </p:txBody>
      </p:sp>
      <p:sp>
        <p:nvSpPr>
          <p:cNvPr id="3" name="عنصر نائب للمحتوى 2"/>
          <p:cNvSpPr>
            <a:spLocks noGrp="1"/>
          </p:cNvSpPr>
          <p:nvPr>
            <p:ph idx="1"/>
          </p:nvPr>
        </p:nvSpPr>
        <p:spPr>
          <a:xfrm>
            <a:off x="457200" y="1214422"/>
            <a:ext cx="8472518" cy="4929222"/>
          </a:xfrm>
          <a:solidFill>
            <a:schemeClr val="bg1">
              <a:lumMod val="75000"/>
            </a:schemeClr>
          </a:solidFill>
        </p:spPr>
        <p:txBody>
          <a:bodyPr>
            <a:noAutofit/>
          </a:bodyPr>
          <a:lstStyle/>
          <a:p>
            <a:r>
              <a:rPr lang="ar-SA" sz="2400" b="1" dirty="0" smtClean="0">
                <a:solidFill>
                  <a:schemeClr val="tx1"/>
                </a:solidFill>
                <a:latin typeface="Simplified Arabic" pitchFamily="18" charset="-78"/>
                <a:cs typeface="Simplified Arabic" pitchFamily="18" charset="-78"/>
              </a:rPr>
              <a:t>انتقاء الانتباه </a:t>
            </a:r>
            <a:r>
              <a:rPr lang="en-US" sz="2400" b="1" dirty="0" smtClean="0">
                <a:solidFill>
                  <a:schemeClr val="tx1"/>
                </a:solidFill>
                <a:latin typeface="Simplified Arabic" pitchFamily="18" charset="-78"/>
                <a:cs typeface="Simplified Arabic" pitchFamily="18" charset="-78"/>
              </a:rPr>
              <a:t>-</a:t>
            </a:r>
            <a:br>
              <a:rPr lang="en-US" sz="2400" b="1" dirty="0" smtClean="0">
                <a:solidFill>
                  <a:schemeClr val="tx1"/>
                </a:solidFill>
                <a:latin typeface="Simplified Arabic" pitchFamily="18" charset="-78"/>
                <a:cs typeface="Simplified Arabic" pitchFamily="18" charset="-78"/>
              </a:rPr>
            </a:br>
            <a:r>
              <a:rPr lang="ar-SA" sz="2400" dirty="0" smtClean="0">
                <a:solidFill>
                  <a:schemeClr val="tx1"/>
                </a:solidFill>
                <a:latin typeface="Simplified Arabic" pitchFamily="18" charset="-78"/>
                <a:cs typeface="Simplified Arabic" pitchFamily="18" charset="-78"/>
              </a:rPr>
              <a:t>القدرة على اختيار المثيرات </a:t>
            </a:r>
            <a:r>
              <a:rPr lang="ar-SA" sz="2400" dirty="0" err="1" smtClean="0">
                <a:solidFill>
                  <a:schemeClr val="tx1"/>
                </a:solidFill>
                <a:latin typeface="Simplified Arabic" pitchFamily="18" charset="-78"/>
                <a:cs typeface="Simplified Arabic" pitchFamily="18" charset="-78"/>
              </a:rPr>
              <a:t>او</a:t>
            </a:r>
            <a:r>
              <a:rPr lang="ar-SA" sz="2400" dirty="0" smtClean="0">
                <a:solidFill>
                  <a:schemeClr val="tx1"/>
                </a:solidFill>
                <a:latin typeface="Simplified Arabic" pitchFamily="18" charset="-78"/>
                <a:cs typeface="Simplified Arabic" pitchFamily="18" charset="-78"/>
              </a:rPr>
              <a:t> الرموز الصحيحة الواجب على اللاعب تركيز الانتباه عليها من بين العديد من المتغيرات غير المرتبطة </a:t>
            </a:r>
            <a:r>
              <a:rPr lang="en-US" sz="2400" dirty="0" smtClean="0">
                <a:solidFill>
                  <a:schemeClr val="tx1"/>
                </a:solidFill>
                <a:latin typeface="Simplified Arabic" pitchFamily="18" charset="-78"/>
                <a:cs typeface="Simplified Arabic" pitchFamily="18" charset="-78"/>
              </a:rPr>
              <a:t/>
            </a:r>
            <a:br>
              <a:rPr lang="en-US" sz="2400" dirty="0" smtClean="0">
                <a:solidFill>
                  <a:schemeClr val="tx1"/>
                </a:solidFill>
                <a:latin typeface="Simplified Arabic" pitchFamily="18" charset="-78"/>
                <a:cs typeface="Simplified Arabic" pitchFamily="18" charset="-78"/>
              </a:rPr>
            </a:br>
            <a:r>
              <a:rPr lang="en-US" sz="2400" b="1" dirty="0" smtClean="0">
                <a:solidFill>
                  <a:schemeClr val="tx1"/>
                </a:solidFill>
                <a:latin typeface="Simplified Arabic" pitchFamily="18" charset="-78"/>
                <a:cs typeface="Simplified Arabic" pitchFamily="18" charset="-78"/>
              </a:rPr>
              <a:t>: </a:t>
            </a:r>
            <a:r>
              <a:rPr lang="ar-SA" sz="2400" b="1" dirty="0" smtClean="0">
                <a:solidFill>
                  <a:schemeClr val="tx1"/>
                </a:solidFill>
                <a:latin typeface="Simplified Arabic" pitchFamily="18" charset="-78"/>
                <a:cs typeface="Simplified Arabic" pitchFamily="18" charset="-78"/>
              </a:rPr>
              <a:t>تحويل الانتباه </a:t>
            </a:r>
            <a:r>
              <a:rPr lang="en-US" sz="2400" b="1" dirty="0" smtClean="0">
                <a:solidFill>
                  <a:schemeClr val="tx1"/>
                </a:solidFill>
                <a:latin typeface="Simplified Arabic" pitchFamily="18" charset="-78"/>
                <a:cs typeface="Simplified Arabic" pitchFamily="18" charset="-78"/>
              </a:rPr>
              <a:t>-</a:t>
            </a:r>
            <a:br>
              <a:rPr lang="en-US" sz="2400" b="1" dirty="0" smtClean="0">
                <a:solidFill>
                  <a:schemeClr val="tx1"/>
                </a:solidFill>
                <a:latin typeface="Simplified Arabic" pitchFamily="18" charset="-78"/>
                <a:cs typeface="Simplified Arabic" pitchFamily="18" charset="-78"/>
              </a:rPr>
            </a:br>
            <a:r>
              <a:rPr lang="ar-SA" sz="2400" dirty="0" smtClean="0">
                <a:solidFill>
                  <a:schemeClr val="tx1"/>
                </a:solidFill>
                <a:latin typeface="Simplified Arabic" pitchFamily="18" charset="-78"/>
                <a:cs typeface="Simplified Arabic" pitchFamily="18" charset="-78"/>
              </a:rPr>
              <a:t>عملية مستمرة بين المثيرات </a:t>
            </a:r>
            <a:r>
              <a:rPr lang="ar-SA" sz="2400" dirty="0" err="1" smtClean="0">
                <a:solidFill>
                  <a:schemeClr val="tx1"/>
                </a:solidFill>
                <a:latin typeface="Simplified Arabic" pitchFamily="18" charset="-78"/>
                <a:cs typeface="Simplified Arabic" pitchFamily="18" charset="-78"/>
              </a:rPr>
              <a:t>فى</a:t>
            </a:r>
            <a:r>
              <a:rPr lang="ar-SA" sz="2400" dirty="0" smtClean="0">
                <a:solidFill>
                  <a:schemeClr val="tx1"/>
                </a:solidFill>
                <a:latin typeface="Simplified Arabic" pitchFamily="18" charset="-78"/>
                <a:cs typeface="Simplified Arabic" pitchFamily="18" charset="-78"/>
              </a:rPr>
              <a:t> البيئة لمحاولة اختيار الاستجابات الصحيحة </a:t>
            </a:r>
            <a:r>
              <a:rPr lang="ar-SA" sz="2400" dirty="0" err="1" smtClean="0">
                <a:solidFill>
                  <a:schemeClr val="tx1"/>
                </a:solidFill>
                <a:latin typeface="Simplified Arabic" pitchFamily="18" charset="-78"/>
                <a:cs typeface="Simplified Arabic" pitchFamily="18" charset="-78"/>
              </a:rPr>
              <a:t>التى</a:t>
            </a:r>
            <a:r>
              <a:rPr lang="ar-SA" sz="2400" dirty="0" smtClean="0">
                <a:solidFill>
                  <a:schemeClr val="tx1"/>
                </a:solidFill>
                <a:latin typeface="Simplified Arabic" pitchFamily="18" charset="-78"/>
                <a:cs typeface="Simplified Arabic" pitchFamily="18" charset="-78"/>
              </a:rPr>
              <a:t> تعمل على تحقيق </a:t>
            </a:r>
            <a:r>
              <a:rPr lang="ar-SA" sz="2400" dirty="0" err="1" smtClean="0">
                <a:solidFill>
                  <a:schemeClr val="tx1"/>
                </a:solidFill>
                <a:latin typeface="Simplified Arabic" pitchFamily="18" charset="-78"/>
                <a:cs typeface="Simplified Arabic" pitchFamily="18" charset="-78"/>
              </a:rPr>
              <a:t>الاهداف</a:t>
            </a:r>
            <a:r>
              <a:rPr lang="ar-SA" sz="2400" dirty="0" smtClean="0">
                <a:solidFill>
                  <a:schemeClr val="tx1"/>
                </a:solidFill>
                <a:latin typeface="Simplified Arabic" pitchFamily="18" charset="-78"/>
                <a:cs typeface="Simplified Arabic" pitchFamily="18" charset="-78"/>
              </a:rPr>
              <a:t> ، ويمثل </a:t>
            </a:r>
            <a:r>
              <a:rPr lang="ar-SA" sz="2400" dirty="0" err="1" smtClean="0">
                <a:solidFill>
                  <a:schemeClr val="tx1"/>
                </a:solidFill>
                <a:latin typeface="Simplified Arabic" pitchFamily="18" charset="-78"/>
                <a:cs typeface="Simplified Arabic" pitchFamily="18" charset="-78"/>
              </a:rPr>
              <a:t>فى</a:t>
            </a:r>
            <a:r>
              <a:rPr lang="ar-SA" sz="2400" dirty="0" smtClean="0">
                <a:solidFill>
                  <a:schemeClr val="tx1"/>
                </a:solidFill>
                <a:latin typeface="Simplified Arabic" pitchFamily="18" charset="-78"/>
                <a:cs typeface="Simplified Arabic" pitchFamily="18" charset="-78"/>
              </a:rPr>
              <a:t> المجال </a:t>
            </a:r>
            <a:r>
              <a:rPr lang="ar-SA" sz="2400" dirty="0" err="1" smtClean="0">
                <a:solidFill>
                  <a:schemeClr val="tx1"/>
                </a:solidFill>
                <a:latin typeface="Simplified Arabic" pitchFamily="18" charset="-78"/>
                <a:cs typeface="Simplified Arabic" pitchFamily="18" charset="-78"/>
              </a:rPr>
              <a:t>الرياضى</a:t>
            </a:r>
            <a:r>
              <a:rPr lang="ar-SA" sz="2400" dirty="0" smtClean="0">
                <a:solidFill>
                  <a:schemeClr val="tx1"/>
                </a:solidFill>
                <a:latin typeface="Simplified Arabic" pitchFamily="18" charset="-78"/>
                <a:cs typeface="Simplified Arabic" pitchFamily="18" charset="-78"/>
              </a:rPr>
              <a:t> الانتقال من الذات الداخلية إلى الجو المحيط بالتنافس وفقا لمتطلبات الموقف) . </a:t>
            </a:r>
            <a:r>
              <a:rPr lang="en-US" sz="2400" dirty="0" smtClean="0">
                <a:solidFill>
                  <a:schemeClr val="tx1"/>
                </a:solidFill>
                <a:latin typeface="Simplified Arabic" pitchFamily="18" charset="-78"/>
                <a:cs typeface="Simplified Arabic" pitchFamily="18" charset="-78"/>
              </a:rPr>
              <a:t>) </a:t>
            </a:r>
          </a:p>
          <a:p>
            <a:r>
              <a:rPr lang="en-US" sz="2400" b="1" dirty="0" smtClean="0">
                <a:solidFill>
                  <a:schemeClr val="tx1"/>
                </a:solidFill>
                <a:latin typeface="Simplified Arabic" pitchFamily="18" charset="-78"/>
                <a:cs typeface="Simplified Arabic" pitchFamily="18" charset="-78"/>
              </a:rPr>
              <a:t>: </a:t>
            </a:r>
            <a:r>
              <a:rPr lang="ar-SA" sz="2400" b="1" dirty="0" smtClean="0">
                <a:solidFill>
                  <a:schemeClr val="tx1"/>
                </a:solidFill>
                <a:latin typeface="Simplified Arabic" pitchFamily="18" charset="-78"/>
                <a:cs typeface="Simplified Arabic" pitchFamily="18" charset="-78"/>
              </a:rPr>
              <a:t>شدة الانتباه </a:t>
            </a:r>
            <a:r>
              <a:rPr lang="en-US" sz="2400" b="1" dirty="0" smtClean="0">
                <a:solidFill>
                  <a:schemeClr val="tx1"/>
                </a:solidFill>
                <a:latin typeface="Simplified Arabic" pitchFamily="18" charset="-78"/>
                <a:cs typeface="Simplified Arabic" pitchFamily="18" charset="-78"/>
              </a:rPr>
              <a:t>-</a:t>
            </a:r>
            <a:br>
              <a:rPr lang="en-US" sz="2400" b="1" dirty="0" smtClean="0">
                <a:solidFill>
                  <a:schemeClr val="tx1"/>
                </a:solidFill>
                <a:latin typeface="Simplified Arabic" pitchFamily="18" charset="-78"/>
                <a:cs typeface="Simplified Arabic" pitchFamily="18" charset="-78"/>
              </a:rPr>
            </a:br>
            <a:r>
              <a:rPr lang="ar-SA" sz="2400" dirty="0" smtClean="0">
                <a:solidFill>
                  <a:schemeClr val="tx1"/>
                </a:solidFill>
                <a:latin typeface="Simplified Arabic" pitchFamily="18" charset="-78"/>
                <a:cs typeface="Simplified Arabic" pitchFamily="18" charset="-78"/>
              </a:rPr>
              <a:t>تمثل </a:t>
            </a:r>
            <a:r>
              <a:rPr lang="ar-SA" sz="2400" dirty="0" err="1" smtClean="0">
                <a:solidFill>
                  <a:schemeClr val="tx1"/>
                </a:solidFill>
                <a:latin typeface="Simplified Arabic" pitchFamily="18" charset="-78"/>
                <a:cs typeface="Simplified Arabic" pitchFamily="18" charset="-78"/>
              </a:rPr>
              <a:t>احدى</a:t>
            </a:r>
            <a:r>
              <a:rPr lang="ar-SA" sz="2400" dirty="0" smtClean="0">
                <a:solidFill>
                  <a:schemeClr val="tx1"/>
                </a:solidFill>
                <a:latin typeface="Simplified Arabic" pitchFamily="18" charset="-78"/>
                <a:cs typeface="Simplified Arabic" pitchFamily="18" charset="-78"/>
              </a:rPr>
              <a:t> مهارات الانتباه الهامة ، حيث ان بعد اختيار المثير الصحيح وامتلاك القدرة على تحويل الانتباه ، يجب على اللاعب ان يكون لدية القدرة على الانتباه بشدة عالية فى اوقات محددة وتتضمن شدة الانتباه بعدين هما:</a:t>
            </a:r>
            <a:r>
              <a:rPr lang="en-US" sz="2400" dirty="0" smtClean="0">
                <a:solidFill>
                  <a:schemeClr val="tx1"/>
                </a:solidFill>
                <a:latin typeface="Simplified Arabic" pitchFamily="18" charset="-78"/>
                <a:cs typeface="Simplified Arabic" pitchFamily="18" charset="-78"/>
              </a:rPr>
              <a:t>  </a:t>
            </a:r>
            <a:br>
              <a:rPr lang="en-US" sz="2400" dirty="0" smtClean="0">
                <a:solidFill>
                  <a:schemeClr val="tx1"/>
                </a:solidFill>
                <a:latin typeface="Simplified Arabic" pitchFamily="18" charset="-78"/>
                <a:cs typeface="Simplified Arabic" pitchFamily="18" charset="-78"/>
              </a:rPr>
            </a:br>
            <a:r>
              <a:rPr lang="en-US" sz="2400" dirty="0" smtClean="0">
                <a:solidFill>
                  <a:schemeClr val="tx1"/>
                </a:solidFill>
                <a:latin typeface="Simplified Arabic" pitchFamily="18" charset="-78"/>
                <a:cs typeface="Simplified Arabic" pitchFamily="18" charset="-78"/>
              </a:rPr>
              <a:t>- </a:t>
            </a:r>
            <a:r>
              <a:rPr lang="ar-SA" sz="2400" dirty="0" smtClean="0">
                <a:solidFill>
                  <a:schemeClr val="tx1"/>
                </a:solidFill>
                <a:latin typeface="Simplified Arabic" pitchFamily="18" charset="-78"/>
                <a:cs typeface="Simplified Arabic" pitchFamily="18" charset="-78"/>
              </a:rPr>
              <a:t>البعد </a:t>
            </a:r>
            <a:r>
              <a:rPr lang="ar-SA" sz="2400" dirty="0" err="1" smtClean="0">
                <a:solidFill>
                  <a:schemeClr val="tx1"/>
                </a:solidFill>
                <a:latin typeface="Simplified Arabic" pitchFamily="18" charset="-78"/>
                <a:cs typeface="Simplified Arabic" pitchFamily="18" charset="-78"/>
              </a:rPr>
              <a:t>الاول</a:t>
            </a:r>
            <a:r>
              <a:rPr lang="ar-SA" sz="2400" dirty="0" smtClean="0">
                <a:solidFill>
                  <a:schemeClr val="tx1"/>
                </a:solidFill>
                <a:latin typeface="Simplified Arabic" pitchFamily="18" charset="-78"/>
                <a:cs typeface="Simplified Arabic" pitchFamily="18" charset="-78"/>
              </a:rPr>
              <a:t> : تركيز الانتباه </a:t>
            </a:r>
            <a:endParaRPr lang="en-US" sz="2400" dirty="0" smtClean="0">
              <a:solidFill>
                <a:schemeClr val="tx1"/>
              </a:solidFill>
              <a:latin typeface="Simplified Arabic" pitchFamily="18" charset="-78"/>
              <a:cs typeface="Simplified Arabic" pitchFamily="18" charset="-78"/>
            </a:endParaRPr>
          </a:p>
          <a:p>
            <a:r>
              <a:rPr lang="en-US" sz="2400" dirty="0" smtClean="0">
                <a:solidFill>
                  <a:schemeClr val="tx1"/>
                </a:solidFill>
                <a:latin typeface="Simplified Arabic" pitchFamily="18" charset="-78"/>
                <a:cs typeface="Simplified Arabic" pitchFamily="18" charset="-78"/>
              </a:rPr>
              <a:t>- </a:t>
            </a:r>
            <a:r>
              <a:rPr lang="ar-SA" sz="2400" dirty="0" smtClean="0">
                <a:solidFill>
                  <a:schemeClr val="tx1"/>
                </a:solidFill>
                <a:latin typeface="Simplified Arabic" pitchFamily="18" charset="-78"/>
                <a:cs typeface="Simplified Arabic" pitchFamily="18" charset="-78"/>
              </a:rPr>
              <a:t>البعد </a:t>
            </a:r>
            <a:r>
              <a:rPr lang="ar-SA" sz="2400" dirty="0" err="1" smtClean="0">
                <a:solidFill>
                  <a:schemeClr val="tx1"/>
                </a:solidFill>
                <a:latin typeface="Simplified Arabic" pitchFamily="18" charset="-78"/>
                <a:cs typeface="Simplified Arabic" pitchFamily="18" charset="-78"/>
              </a:rPr>
              <a:t>الثانى</a:t>
            </a:r>
            <a:r>
              <a:rPr lang="ar-SA" sz="2400" dirty="0" smtClean="0">
                <a:solidFill>
                  <a:schemeClr val="tx1"/>
                </a:solidFill>
                <a:latin typeface="Simplified Arabic" pitchFamily="18" charset="-78"/>
                <a:cs typeface="Simplified Arabic" pitchFamily="18" charset="-78"/>
              </a:rPr>
              <a:t> : اليقظة </a:t>
            </a:r>
            <a:endParaRPr lang="en-US" sz="2400" dirty="0" smtClean="0">
              <a:solidFill>
                <a:schemeClr val="tx1"/>
              </a:solidFill>
              <a:latin typeface="Simplified Arabic" pitchFamily="18" charset="-78"/>
              <a:cs typeface="Simplified Arabic" pitchFamily="18" charset="-78"/>
            </a:endParaRPr>
          </a:p>
          <a:p>
            <a:pPr>
              <a:buNone/>
            </a:pPr>
            <a:endParaRPr lang="ar-SA" sz="2400" dirty="0">
              <a:latin typeface="Simplified Arabic" pitchFamily="18" charset="-78"/>
              <a:cs typeface="Simplified Arabic" pitchFamily="18" charset="-78"/>
            </a:endParaRPr>
          </a:p>
        </p:txBody>
      </p:sp>
    </p:spTree>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7030A0">
            <a:alpha val="36000"/>
          </a:srgbClr>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85728"/>
            <a:ext cx="8686800" cy="5794397"/>
          </a:xfrm>
        </p:spPr>
        <p:txBody>
          <a:bodyPr>
            <a:normAutofit/>
          </a:bodyPr>
          <a:lstStyle/>
          <a:p>
            <a:r>
              <a:rPr lang="ar-SA" sz="3600" b="1" dirty="0" smtClean="0">
                <a:solidFill>
                  <a:schemeClr val="tx1"/>
                </a:solidFill>
                <a:latin typeface="Simplified Arabic" pitchFamily="18" charset="-78"/>
                <a:cs typeface="Simplified Arabic" pitchFamily="18" charset="-78"/>
              </a:rPr>
              <a:t>ثبات الانتباه</a:t>
            </a:r>
            <a:r>
              <a:rPr lang="en-US" sz="3600" b="1" dirty="0" smtClean="0">
                <a:solidFill>
                  <a:schemeClr val="tx1"/>
                </a:solidFill>
                <a:latin typeface="Simplified Arabic" pitchFamily="18" charset="-78"/>
                <a:cs typeface="Simplified Arabic" pitchFamily="18" charset="-78"/>
              </a:rPr>
              <a:t> : </a:t>
            </a:r>
            <a:br>
              <a:rPr lang="en-US" sz="3600" b="1" dirty="0" smtClean="0">
                <a:solidFill>
                  <a:schemeClr val="tx1"/>
                </a:solidFill>
                <a:latin typeface="Simplified Arabic" pitchFamily="18" charset="-78"/>
                <a:cs typeface="Simplified Arabic" pitchFamily="18" charset="-78"/>
              </a:rPr>
            </a:br>
            <a:r>
              <a:rPr lang="ar-SA" sz="3600" dirty="0" smtClean="0">
                <a:solidFill>
                  <a:schemeClr val="tx1"/>
                </a:solidFill>
                <a:latin typeface="Simplified Arabic" pitchFamily="18" charset="-78"/>
                <a:cs typeface="Simplified Arabic" pitchFamily="18" charset="-78"/>
              </a:rPr>
              <a:t>يقصد بثبات الانتباه قدرة اللاعب على الاحتفاظ بانتباهه على مثير </a:t>
            </a:r>
            <a:r>
              <a:rPr lang="ar-SA" sz="3600" dirty="0" err="1" smtClean="0">
                <a:solidFill>
                  <a:schemeClr val="tx1"/>
                </a:solidFill>
                <a:latin typeface="Simplified Arabic" pitchFamily="18" charset="-78"/>
                <a:cs typeface="Simplified Arabic" pitchFamily="18" charset="-78"/>
              </a:rPr>
              <a:t>او</a:t>
            </a:r>
            <a:r>
              <a:rPr lang="ar-SA" sz="3600" dirty="0" smtClean="0">
                <a:solidFill>
                  <a:schemeClr val="tx1"/>
                </a:solidFill>
                <a:latin typeface="Simplified Arabic" pitchFamily="18" charset="-78"/>
                <a:cs typeface="Simplified Arabic" pitchFamily="18" charset="-78"/>
              </a:rPr>
              <a:t> مثيرات معينة لفترة طويلة نسبيا</a:t>
            </a:r>
            <a:r>
              <a:rPr lang="en-US" sz="3600" dirty="0" smtClean="0">
                <a:solidFill>
                  <a:schemeClr val="tx1"/>
                </a:solidFill>
                <a:latin typeface="Simplified Arabic" pitchFamily="18" charset="-78"/>
                <a:cs typeface="Simplified Arabic" pitchFamily="18" charset="-78"/>
              </a:rPr>
              <a:t>.</a:t>
            </a:r>
            <a:br>
              <a:rPr lang="en-US" sz="3600" dirty="0" smtClean="0">
                <a:solidFill>
                  <a:schemeClr val="tx1"/>
                </a:solidFill>
                <a:latin typeface="Simplified Arabic" pitchFamily="18" charset="-78"/>
                <a:cs typeface="Simplified Arabic" pitchFamily="18" charset="-78"/>
              </a:rPr>
            </a:br>
            <a:r>
              <a:rPr lang="ar-SA" sz="3600" b="1" dirty="0" smtClean="0">
                <a:solidFill>
                  <a:schemeClr val="tx1"/>
                </a:solidFill>
                <a:latin typeface="Simplified Arabic" pitchFamily="18" charset="-78"/>
                <a:cs typeface="Simplified Arabic" pitchFamily="18" charset="-78"/>
              </a:rPr>
              <a:t>- توزيع الانتباه</a:t>
            </a:r>
            <a:r>
              <a:rPr lang="en-US" sz="3600" b="1" dirty="0" smtClean="0">
                <a:solidFill>
                  <a:schemeClr val="tx1"/>
                </a:solidFill>
                <a:latin typeface="Simplified Arabic" pitchFamily="18" charset="-78"/>
                <a:cs typeface="Simplified Arabic" pitchFamily="18" charset="-78"/>
              </a:rPr>
              <a:t> : </a:t>
            </a:r>
            <a:br>
              <a:rPr lang="en-US" sz="3600" b="1" dirty="0" smtClean="0">
                <a:solidFill>
                  <a:schemeClr val="tx1"/>
                </a:solidFill>
                <a:latin typeface="Simplified Arabic" pitchFamily="18" charset="-78"/>
                <a:cs typeface="Simplified Arabic" pitchFamily="18" charset="-78"/>
              </a:rPr>
            </a:br>
            <a:r>
              <a:rPr lang="ar-SA" sz="3600" dirty="0" smtClean="0">
                <a:solidFill>
                  <a:schemeClr val="tx1"/>
                </a:solidFill>
                <a:latin typeface="Simplified Arabic" pitchFamily="18" charset="-78"/>
                <a:cs typeface="Simplified Arabic" pitchFamily="18" charset="-78"/>
              </a:rPr>
              <a:t>هو قدرة اللاعب على توجيه انتباهه نحو </a:t>
            </a:r>
            <a:r>
              <a:rPr lang="ar-SA" sz="3600" dirty="0" err="1" smtClean="0">
                <a:solidFill>
                  <a:schemeClr val="tx1"/>
                </a:solidFill>
                <a:latin typeface="Simplified Arabic" pitchFamily="18" charset="-78"/>
                <a:cs typeface="Simplified Arabic" pitchFamily="18" charset="-78"/>
              </a:rPr>
              <a:t>اكثر</a:t>
            </a:r>
            <a:r>
              <a:rPr lang="ar-SA" sz="3600" dirty="0" smtClean="0">
                <a:solidFill>
                  <a:schemeClr val="tx1"/>
                </a:solidFill>
                <a:latin typeface="Simplified Arabic" pitchFamily="18" charset="-78"/>
                <a:cs typeface="Simplified Arabic" pitchFamily="18" charset="-78"/>
              </a:rPr>
              <a:t> من مثير </a:t>
            </a:r>
            <a:r>
              <a:rPr lang="ar-SA" sz="3600" dirty="0" err="1" smtClean="0">
                <a:solidFill>
                  <a:schemeClr val="tx1"/>
                </a:solidFill>
                <a:latin typeface="Simplified Arabic" pitchFamily="18" charset="-78"/>
                <a:cs typeface="Simplified Arabic" pitchFamily="18" charset="-78"/>
              </a:rPr>
              <a:t>فى</a:t>
            </a:r>
            <a:r>
              <a:rPr lang="ar-SA" sz="3600" dirty="0" smtClean="0">
                <a:solidFill>
                  <a:schemeClr val="tx1"/>
                </a:solidFill>
                <a:latin typeface="Simplified Arabic" pitchFamily="18" charset="-78"/>
                <a:cs typeface="Simplified Arabic" pitchFamily="18" charset="-78"/>
              </a:rPr>
              <a:t> وقت واحد</a:t>
            </a:r>
            <a:r>
              <a:rPr lang="en-US" sz="3600" dirty="0" smtClean="0">
                <a:solidFill>
                  <a:schemeClr val="tx1"/>
                </a:solidFill>
                <a:latin typeface="Simplified Arabic" pitchFamily="18" charset="-78"/>
                <a:cs typeface="Simplified Arabic" pitchFamily="18" charset="-78"/>
              </a:rPr>
              <a:t>.</a:t>
            </a:r>
            <a:br>
              <a:rPr lang="en-US" sz="3600" dirty="0" smtClean="0">
                <a:solidFill>
                  <a:schemeClr val="tx1"/>
                </a:solidFill>
                <a:latin typeface="Simplified Arabic" pitchFamily="18" charset="-78"/>
                <a:cs typeface="Simplified Arabic" pitchFamily="18" charset="-78"/>
              </a:rPr>
            </a:br>
            <a:r>
              <a:rPr lang="ar-SA" sz="3600" b="1" dirty="0" smtClean="0">
                <a:solidFill>
                  <a:schemeClr val="tx1"/>
                </a:solidFill>
                <a:latin typeface="Simplified Arabic" pitchFamily="18" charset="-78"/>
                <a:cs typeface="Simplified Arabic" pitchFamily="18" charset="-78"/>
              </a:rPr>
              <a:t>- تشتيت الانتباه</a:t>
            </a:r>
            <a:r>
              <a:rPr lang="en-US" sz="3600" b="1" dirty="0" smtClean="0">
                <a:solidFill>
                  <a:schemeClr val="tx1"/>
                </a:solidFill>
                <a:latin typeface="Simplified Arabic" pitchFamily="18" charset="-78"/>
                <a:cs typeface="Simplified Arabic" pitchFamily="18" charset="-78"/>
              </a:rPr>
              <a:t>:</a:t>
            </a:r>
            <a:br>
              <a:rPr lang="en-US" sz="3600" b="1" dirty="0" smtClean="0">
                <a:solidFill>
                  <a:schemeClr val="tx1"/>
                </a:solidFill>
                <a:latin typeface="Simplified Arabic" pitchFamily="18" charset="-78"/>
                <a:cs typeface="Simplified Arabic" pitchFamily="18" charset="-78"/>
              </a:rPr>
            </a:br>
            <a:r>
              <a:rPr lang="ar-SA" sz="3600" dirty="0" smtClean="0">
                <a:solidFill>
                  <a:schemeClr val="tx1"/>
                </a:solidFill>
                <a:latin typeface="Simplified Arabic" pitchFamily="18" charset="-78"/>
                <a:cs typeface="Simplified Arabic" pitchFamily="18" charset="-78"/>
              </a:rPr>
              <a:t>تشتيت الانتباه هو عدم قدرة اللاعب على الاحتفاظ بانتباهه على مثير </a:t>
            </a:r>
            <a:r>
              <a:rPr lang="ar-SA" sz="3600" dirty="0" err="1" smtClean="0">
                <a:solidFill>
                  <a:schemeClr val="tx1"/>
                </a:solidFill>
                <a:latin typeface="Simplified Arabic" pitchFamily="18" charset="-78"/>
                <a:cs typeface="Simplified Arabic" pitchFamily="18" charset="-78"/>
              </a:rPr>
              <a:t>او</a:t>
            </a:r>
            <a:r>
              <a:rPr lang="ar-SA" sz="3600" dirty="0" smtClean="0">
                <a:solidFill>
                  <a:schemeClr val="tx1"/>
                </a:solidFill>
                <a:latin typeface="Simplified Arabic" pitchFamily="18" charset="-78"/>
                <a:cs typeface="Simplified Arabic" pitchFamily="18" charset="-78"/>
              </a:rPr>
              <a:t> مثيرات معينة لفترة طويلة نسبيا وانتقال الانتباه بين مثيرات متعددة </a:t>
            </a:r>
            <a:r>
              <a:rPr lang="ar-SA" sz="3600" dirty="0" err="1" smtClean="0">
                <a:solidFill>
                  <a:schemeClr val="tx1"/>
                </a:solidFill>
                <a:latin typeface="Simplified Arabic" pitchFamily="18" charset="-78"/>
                <a:cs typeface="Simplified Arabic" pitchFamily="18" charset="-78"/>
              </a:rPr>
              <a:t>فى</a:t>
            </a:r>
            <a:r>
              <a:rPr lang="ar-SA" sz="3600" dirty="0" smtClean="0">
                <a:solidFill>
                  <a:schemeClr val="tx1"/>
                </a:solidFill>
                <a:latin typeface="Simplified Arabic" pitchFamily="18" charset="-78"/>
                <a:cs typeface="Simplified Arabic" pitchFamily="18" charset="-78"/>
              </a:rPr>
              <a:t> نفس الوقت</a:t>
            </a:r>
            <a:endParaRPr lang="ar-SA" sz="3600" dirty="0">
              <a:solidFill>
                <a:schemeClr val="tx1"/>
              </a:solidFill>
              <a:latin typeface="Simplified Arabic" pitchFamily="18" charset="-78"/>
              <a:cs typeface="Simplified Arabic" pitchFamily="18" charset="-78"/>
            </a:endParaRPr>
          </a:p>
        </p:txBody>
      </p:sp>
    </p:spTree>
  </p:cSld>
  <p:clrMapOvr>
    <a:masterClrMapping/>
  </p:clrMapOvr>
  <p:transition spd="slow">
    <p:comb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00">
            <a:alpha val="24000"/>
          </a:srgbClr>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14290"/>
            <a:ext cx="8839200" cy="6357982"/>
          </a:xfrm>
        </p:spPr>
        <p:txBody>
          <a:bodyPr>
            <a:noAutofit/>
          </a:bodyPr>
          <a:lstStyle/>
          <a:p>
            <a:r>
              <a:rPr lang="ar-SA" sz="2800" b="1" dirty="0" err="1" smtClean="0">
                <a:latin typeface="Simplified Arabic" pitchFamily="18" charset="-78"/>
                <a:cs typeface="Simplified Arabic" pitchFamily="18" charset="-78"/>
              </a:rPr>
              <a:t>ايقاف</a:t>
            </a:r>
            <a:r>
              <a:rPr lang="ar-SA" sz="2800" b="1" dirty="0" smtClean="0">
                <a:latin typeface="Simplified Arabic" pitchFamily="18" charset="-78"/>
                <a:cs typeface="Simplified Arabic" pitchFamily="18" charset="-78"/>
              </a:rPr>
              <a:t> </a:t>
            </a:r>
            <a:r>
              <a:rPr lang="ar-SA" sz="2800" b="1" dirty="0" err="1" smtClean="0">
                <a:latin typeface="Simplified Arabic" pitchFamily="18" charset="-78"/>
                <a:cs typeface="Simplified Arabic" pitchFamily="18" charset="-78"/>
              </a:rPr>
              <a:t>الافكار</a:t>
            </a:r>
            <a:r>
              <a:rPr lang="ar-SA" sz="2800" b="1" dirty="0" smtClean="0">
                <a:latin typeface="Simplified Arabic" pitchFamily="18" charset="-78"/>
                <a:cs typeface="Simplified Arabic" pitchFamily="18" charset="-78"/>
              </a:rPr>
              <a:t> السلبية:</a:t>
            </a:r>
            <a:endParaRPr lang="en-US" sz="2800" dirty="0" smtClean="0">
              <a:latin typeface="Simplified Arabic" pitchFamily="18" charset="-78"/>
              <a:cs typeface="Simplified Arabic" pitchFamily="18" charset="-78"/>
            </a:endParaRPr>
          </a:p>
          <a:p>
            <a:r>
              <a:rPr lang="ar-SA" sz="2800" dirty="0" smtClean="0">
                <a:latin typeface="Simplified Arabic" pitchFamily="18" charset="-78"/>
                <a:cs typeface="Simplified Arabic" pitchFamily="18" charset="-78"/>
              </a:rPr>
              <a:t>"محاولة اللاعب عن طريق الكلام الصامت </a:t>
            </a:r>
            <a:r>
              <a:rPr lang="ar-SA" sz="2800" dirty="0" err="1" smtClean="0">
                <a:latin typeface="Simplified Arabic" pitchFamily="18" charset="-78"/>
                <a:cs typeface="Simplified Arabic" pitchFamily="18" charset="-78"/>
              </a:rPr>
              <a:t>لنفسة</a:t>
            </a:r>
            <a:r>
              <a:rPr lang="ar-SA" sz="2800" dirty="0" smtClean="0">
                <a:latin typeface="Simplified Arabic" pitchFamily="18" charset="-78"/>
                <a:cs typeface="Simplified Arabic" pitchFamily="18" charset="-78"/>
              </a:rPr>
              <a:t> </a:t>
            </a:r>
            <a:r>
              <a:rPr lang="ar-SA" sz="2800" dirty="0" err="1" smtClean="0">
                <a:latin typeface="Simplified Arabic" pitchFamily="18" charset="-78"/>
                <a:cs typeface="Simplified Arabic" pitchFamily="18" charset="-78"/>
              </a:rPr>
              <a:t>ايقاف</a:t>
            </a:r>
            <a:r>
              <a:rPr lang="ar-SA" sz="2800" dirty="0" smtClean="0">
                <a:latin typeface="Simplified Arabic" pitchFamily="18" charset="-78"/>
                <a:cs typeface="Simplified Arabic" pitchFamily="18" charset="-78"/>
              </a:rPr>
              <a:t> التفكير </a:t>
            </a:r>
            <a:r>
              <a:rPr lang="ar-SA" sz="2800" dirty="0" err="1" smtClean="0">
                <a:latin typeface="Simplified Arabic" pitchFamily="18" charset="-78"/>
                <a:cs typeface="Simplified Arabic" pitchFamily="18" charset="-78"/>
              </a:rPr>
              <a:t>السلبى</a:t>
            </a:r>
            <a:r>
              <a:rPr lang="ar-SA" sz="2800" dirty="0" smtClean="0">
                <a:latin typeface="Simplified Arabic" pitchFamily="18" charset="-78"/>
                <a:cs typeface="Simplified Arabic" pitchFamily="18" charset="-78"/>
              </a:rPr>
              <a:t>".</a:t>
            </a:r>
            <a:endParaRPr lang="en-US" sz="2800" dirty="0" smtClean="0">
              <a:latin typeface="Simplified Arabic" pitchFamily="18" charset="-78"/>
              <a:cs typeface="Simplified Arabic" pitchFamily="18" charset="-78"/>
            </a:endParaRPr>
          </a:p>
          <a:p>
            <a:r>
              <a:rPr lang="ar-SA" sz="2800" b="1" dirty="0" smtClean="0">
                <a:latin typeface="Simplified Arabic" pitchFamily="18" charset="-78"/>
                <a:cs typeface="Simplified Arabic" pitchFamily="18" charset="-78"/>
              </a:rPr>
              <a:t>تحويل </a:t>
            </a:r>
            <a:r>
              <a:rPr lang="ar-SA" sz="2800" b="1" dirty="0" err="1" smtClean="0">
                <a:latin typeface="Simplified Arabic" pitchFamily="18" charset="-78"/>
                <a:cs typeface="Simplified Arabic" pitchFamily="18" charset="-78"/>
              </a:rPr>
              <a:t>الافكار</a:t>
            </a:r>
            <a:r>
              <a:rPr lang="ar-SA" sz="2800" b="1" dirty="0" smtClean="0">
                <a:latin typeface="Simplified Arabic" pitchFamily="18" charset="-78"/>
                <a:cs typeface="Simplified Arabic" pitchFamily="18" charset="-78"/>
              </a:rPr>
              <a:t> السلبية </a:t>
            </a:r>
            <a:r>
              <a:rPr lang="ar-SA" sz="2800" b="1" dirty="0" err="1" smtClean="0">
                <a:latin typeface="Simplified Arabic" pitchFamily="18" charset="-78"/>
                <a:cs typeface="Simplified Arabic" pitchFamily="18" charset="-78"/>
              </a:rPr>
              <a:t>الى</a:t>
            </a:r>
            <a:r>
              <a:rPr lang="ar-SA" sz="2800" b="1" dirty="0" smtClean="0">
                <a:latin typeface="Simplified Arabic" pitchFamily="18" charset="-78"/>
                <a:cs typeface="Simplified Arabic" pitchFamily="18" charset="-78"/>
              </a:rPr>
              <a:t> ايجابية :</a:t>
            </a:r>
            <a:endParaRPr lang="en-US" sz="2800" dirty="0" smtClean="0">
              <a:latin typeface="Simplified Arabic" pitchFamily="18" charset="-78"/>
              <a:cs typeface="Simplified Arabic" pitchFamily="18" charset="-78"/>
            </a:endParaRPr>
          </a:p>
          <a:p>
            <a:r>
              <a:rPr lang="ar-SA" sz="2800" dirty="0" smtClean="0">
                <a:latin typeface="Simplified Arabic" pitchFamily="18" charset="-78"/>
                <a:cs typeface="Simplified Arabic" pitchFamily="18" charset="-78"/>
              </a:rPr>
              <a:t>"محاولة اللاعب عن طريق الكلام الصامت </a:t>
            </a:r>
            <a:r>
              <a:rPr lang="ar-SA" sz="2800" dirty="0" err="1" smtClean="0">
                <a:latin typeface="Simplified Arabic" pitchFamily="18" charset="-78"/>
                <a:cs typeface="Simplified Arabic" pitchFamily="18" charset="-78"/>
              </a:rPr>
              <a:t>لنفسة</a:t>
            </a:r>
            <a:r>
              <a:rPr lang="ar-SA" sz="2800" dirty="0" smtClean="0">
                <a:latin typeface="Simplified Arabic" pitchFamily="18" charset="-78"/>
                <a:cs typeface="Simplified Arabic" pitchFamily="18" charset="-78"/>
              </a:rPr>
              <a:t> استبدال </a:t>
            </a:r>
            <a:r>
              <a:rPr lang="ar-SA" sz="2800" dirty="0" err="1" smtClean="0">
                <a:latin typeface="Simplified Arabic" pitchFamily="18" charset="-78"/>
                <a:cs typeface="Simplified Arabic" pitchFamily="18" charset="-78"/>
              </a:rPr>
              <a:t>الافكار</a:t>
            </a:r>
            <a:r>
              <a:rPr lang="ar-SA" sz="2800" dirty="0" smtClean="0">
                <a:latin typeface="Simplified Arabic" pitchFamily="18" charset="-78"/>
                <a:cs typeface="Simplified Arabic" pitchFamily="18" charset="-78"/>
              </a:rPr>
              <a:t> السلبية </a:t>
            </a:r>
            <a:r>
              <a:rPr lang="ar-SA" sz="2800" dirty="0" err="1" smtClean="0">
                <a:latin typeface="Simplified Arabic" pitchFamily="18" charset="-78"/>
                <a:cs typeface="Simplified Arabic" pitchFamily="18" charset="-78"/>
              </a:rPr>
              <a:t>باخرى</a:t>
            </a:r>
            <a:r>
              <a:rPr lang="ar-SA" sz="2800" dirty="0" smtClean="0">
                <a:latin typeface="Simplified Arabic" pitchFamily="18" charset="-78"/>
                <a:cs typeface="Simplified Arabic" pitchFamily="18" charset="-78"/>
              </a:rPr>
              <a:t> ايجابية </a:t>
            </a:r>
            <a:r>
              <a:rPr lang="ar-SA" sz="2800" dirty="0" err="1" smtClean="0">
                <a:latin typeface="Simplified Arabic" pitchFamily="18" charset="-78"/>
                <a:cs typeface="Simplified Arabic" pitchFamily="18" charset="-78"/>
              </a:rPr>
              <a:t>اثناء</a:t>
            </a:r>
            <a:r>
              <a:rPr lang="ar-SA" sz="2800" dirty="0" smtClean="0">
                <a:latin typeface="Simplified Arabic" pitchFamily="18" charset="-78"/>
                <a:cs typeface="Simplified Arabic" pitchFamily="18" charset="-78"/>
              </a:rPr>
              <a:t> التدريب </a:t>
            </a:r>
            <a:r>
              <a:rPr lang="ar-SA" sz="2800" dirty="0" err="1" smtClean="0">
                <a:latin typeface="Simplified Arabic" pitchFamily="18" charset="-78"/>
                <a:cs typeface="Simplified Arabic" pitchFamily="18" charset="-78"/>
              </a:rPr>
              <a:t>او</a:t>
            </a:r>
            <a:r>
              <a:rPr lang="ar-SA" sz="2800" dirty="0" smtClean="0">
                <a:latin typeface="Simplified Arabic" pitchFamily="18" charset="-78"/>
                <a:cs typeface="Simplified Arabic" pitchFamily="18" charset="-78"/>
              </a:rPr>
              <a:t> المنافسة".</a:t>
            </a:r>
            <a:endParaRPr lang="en-US" sz="2800" dirty="0" smtClean="0">
              <a:latin typeface="Simplified Arabic" pitchFamily="18" charset="-78"/>
              <a:cs typeface="Simplified Arabic" pitchFamily="18" charset="-78"/>
            </a:endParaRPr>
          </a:p>
          <a:p>
            <a:r>
              <a:rPr lang="ar-SA" sz="2800" b="1" dirty="0" smtClean="0">
                <a:latin typeface="Simplified Arabic" pitchFamily="18" charset="-78"/>
                <a:cs typeface="Simplified Arabic" pitchFamily="18" charset="-78"/>
              </a:rPr>
              <a:t>التفكير </a:t>
            </a:r>
            <a:r>
              <a:rPr lang="ar-SA" sz="2800" b="1" dirty="0" err="1" smtClean="0">
                <a:latin typeface="Simplified Arabic" pitchFamily="18" charset="-78"/>
                <a:cs typeface="Simplified Arabic" pitchFamily="18" charset="-78"/>
              </a:rPr>
              <a:t>الايجابى</a:t>
            </a:r>
            <a:r>
              <a:rPr lang="ar-SA" sz="2800" b="1" dirty="0" smtClean="0">
                <a:latin typeface="Simplified Arabic" pitchFamily="18" charset="-78"/>
                <a:cs typeface="Simplified Arabic" pitchFamily="18" charset="-78"/>
              </a:rPr>
              <a:t> :</a:t>
            </a:r>
            <a:endParaRPr lang="en-US" sz="2800" dirty="0" smtClean="0">
              <a:latin typeface="Simplified Arabic" pitchFamily="18" charset="-78"/>
              <a:cs typeface="Simplified Arabic" pitchFamily="18" charset="-78"/>
            </a:endParaRPr>
          </a:p>
          <a:p>
            <a:r>
              <a:rPr lang="ar-SA" sz="2800" dirty="0" smtClean="0">
                <a:latin typeface="Simplified Arabic" pitchFamily="18" charset="-78"/>
                <a:cs typeface="Simplified Arabic" pitchFamily="18" charset="-78"/>
              </a:rPr>
              <a:t>"قيام اللاعب باستخدام التفكير الهادف والبناء لمواجهة </a:t>
            </a:r>
            <a:r>
              <a:rPr lang="ar-SA" sz="2800" dirty="0" err="1" smtClean="0">
                <a:latin typeface="Simplified Arabic" pitchFamily="18" charset="-78"/>
                <a:cs typeface="Simplified Arabic" pitchFamily="18" charset="-78"/>
              </a:rPr>
              <a:t>الافكار</a:t>
            </a:r>
            <a:r>
              <a:rPr lang="ar-SA" sz="2800" dirty="0" smtClean="0">
                <a:latin typeface="Simplified Arabic" pitchFamily="18" charset="-78"/>
                <a:cs typeface="Simplified Arabic" pitchFamily="18" charset="-78"/>
              </a:rPr>
              <a:t> السلبية".</a:t>
            </a:r>
            <a:endParaRPr lang="en-US" sz="2800" dirty="0" smtClean="0">
              <a:latin typeface="Simplified Arabic" pitchFamily="18" charset="-78"/>
              <a:cs typeface="Simplified Arabic" pitchFamily="18" charset="-78"/>
            </a:endParaRPr>
          </a:p>
          <a:p>
            <a:r>
              <a:rPr lang="ar-SA" sz="2800" b="1" dirty="0" smtClean="0">
                <a:latin typeface="Simplified Arabic" pitchFamily="18" charset="-78"/>
                <a:cs typeface="Simplified Arabic" pitchFamily="18" charset="-78"/>
              </a:rPr>
              <a:t>الحديث </a:t>
            </a:r>
            <a:r>
              <a:rPr lang="ar-SA" sz="2800" b="1" dirty="0" err="1" smtClean="0">
                <a:latin typeface="Simplified Arabic" pitchFamily="18" charset="-78"/>
                <a:cs typeface="Simplified Arabic" pitchFamily="18" charset="-78"/>
              </a:rPr>
              <a:t>الذاتى</a:t>
            </a:r>
            <a:r>
              <a:rPr lang="ar-SA" sz="2800" b="1" dirty="0" smtClean="0">
                <a:latin typeface="Simplified Arabic" pitchFamily="18" charset="-78"/>
                <a:cs typeface="Simplified Arabic" pitchFamily="18" charset="-78"/>
              </a:rPr>
              <a:t> </a:t>
            </a:r>
            <a:r>
              <a:rPr lang="ar-SA" sz="2800" b="1" dirty="0" err="1" smtClean="0">
                <a:latin typeface="Simplified Arabic" pitchFamily="18" charset="-78"/>
                <a:cs typeface="Simplified Arabic" pitchFamily="18" charset="-78"/>
              </a:rPr>
              <a:t>الايجابى</a:t>
            </a:r>
            <a:r>
              <a:rPr lang="ar-SA" sz="2800" b="1" dirty="0" smtClean="0">
                <a:latin typeface="Simplified Arabic" pitchFamily="18" charset="-78"/>
                <a:cs typeface="Simplified Arabic" pitchFamily="18" charset="-78"/>
              </a:rPr>
              <a:t> :</a:t>
            </a:r>
            <a:endParaRPr lang="en-US" sz="2800" dirty="0" smtClean="0">
              <a:latin typeface="Simplified Arabic" pitchFamily="18" charset="-78"/>
              <a:cs typeface="Simplified Arabic" pitchFamily="18" charset="-78"/>
            </a:endParaRPr>
          </a:p>
          <a:p>
            <a:r>
              <a:rPr lang="ar-SA" sz="2800" dirty="0" smtClean="0">
                <a:latin typeface="Simplified Arabic" pitchFamily="18" charset="-78"/>
                <a:cs typeface="Simplified Arabic" pitchFamily="18" charset="-78"/>
              </a:rPr>
              <a:t>" </a:t>
            </a:r>
            <a:r>
              <a:rPr lang="ar-SA" sz="2800" dirty="0" err="1" smtClean="0">
                <a:latin typeface="Simplified Arabic" pitchFamily="18" charset="-78"/>
                <a:cs typeface="Simplified Arabic" pitchFamily="18" charset="-78"/>
              </a:rPr>
              <a:t>هوعبارات</a:t>
            </a:r>
            <a:r>
              <a:rPr lang="ar-SA" sz="2800" dirty="0" smtClean="0">
                <a:latin typeface="Simplified Arabic" pitchFamily="18" charset="-78"/>
                <a:cs typeface="Simplified Arabic" pitchFamily="18" charset="-78"/>
              </a:rPr>
              <a:t> وضعية يصرح </a:t>
            </a:r>
            <a:r>
              <a:rPr lang="ar-SA" sz="2800" dirty="0" err="1" smtClean="0">
                <a:latin typeface="Simplified Arabic" pitchFamily="18" charset="-78"/>
                <a:cs typeface="Simplified Arabic" pitchFamily="18" charset="-78"/>
              </a:rPr>
              <a:t>بها</a:t>
            </a:r>
            <a:r>
              <a:rPr lang="ar-SA" sz="2800" dirty="0" smtClean="0">
                <a:latin typeface="Simplified Arabic" pitchFamily="18" charset="-78"/>
                <a:cs typeface="Simplified Arabic" pitchFamily="18" charset="-78"/>
              </a:rPr>
              <a:t> اللاعب داخل عقله ، تولد شعور بالاستقرار الانفعالي والعقلي لمواصلة الاداء والتحكم فى ضغوط المنافسة المتوقع حدوثها".</a:t>
            </a:r>
            <a:endParaRPr lang="en-US" sz="2800" dirty="0" smtClean="0">
              <a:latin typeface="Simplified Arabic" pitchFamily="18" charset="-78"/>
              <a:cs typeface="Simplified Arabic" pitchFamily="18" charset="-78"/>
            </a:endParaRPr>
          </a:p>
          <a:p>
            <a:r>
              <a:rPr lang="ar-SA" sz="2800" b="1" dirty="0" smtClean="0">
                <a:latin typeface="Simplified Arabic" pitchFamily="18" charset="-78"/>
                <a:cs typeface="Simplified Arabic" pitchFamily="18" charset="-78"/>
              </a:rPr>
              <a:t>الثقة بالنفس</a:t>
            </a:r>
            <a:r>
              <a:rPr lang="ar-SA" sz="2800" b="1" dirty="0" smtClean="0">
                <a:latin typeface="Simplified Arabic" pitchFamily="18" charset="-78"/>
                <a:cs typeface="Simplified Arabic" pitchFamily="18" charset="-78"/>
              </a:rPr>
              <a:t>:</a:t>
            </a:r>
            <a:r>
              <a:rPr lang="ar-SA" sz="2800" dirty="0" smtClean="0">
                <a:latin typeface="Simplified Arabic" pitchFamily="18" charset="-78"/>
                <a:cs typeface="Simplified Arabic" pitchFamily="18" charset="-78"/>
              </a:rPr>
              <a:t>"اقتناع اللاعب الشديد </a:t>
            </a:r>
            <a:r>
              <a:rPr lang="ar-SA" sz="2800" dirty="0" err="1" smtClean="0">
                <a:latin typeface="Simplified Arabic" pitchFamily="18" charset="-78"/>
                <a:cs typeface="Simplified Arabic" pitchFamily="18" charset="-78"/>
              </a:rPr>
              <a:t>بقدرتة</a:t>
            </a:r>
            <a:r>
              <a:rPr lang="ar-SA" sz="2800" dirty="0" smtClean="0">
                <a:latin typeface="Simplified Arabic" pitchFamily="18" charset="-78"/>
                <a:cs typeface="Simplified Arabic" pitchFamily="18" charset="-78"/>
              </a:rPr>
              <a:t> على تحقيق </a:t>
            </a:r>
            <a:r>
              <a:rPr lang="ar-SA" sz="2800" dirty="0" err="1" smtClean="0">
                <a:latin typeface="Simplified Arabic" pitchFamily="18" charset="-78"/>
                <a:cs typeface="Simplified Arabic" pitchFamily="18" charset="-78"/>
              </a:rPr>
              <a:t>أهدافة</a:t>
            </a:r>
            <a:r>
              <a:rPr lang="ar-SA" sz="2800" dirty="0" smtClean="0">
                <a:latin typeface="Simplified Arabic" pitchFamily="18" charset="-78"/>
                <a:cs typeface="Simplified Arabic" pitchFamily="18" charset="-78"/>
              </a:rPr>
              <a:t> </a:t>
            </a:r>
            <a:r>
              <a:rPr lang="ar-SA" sz="2800" dirty="0" err="1" smtClean="0">
                <a:latin typeface="Simplified Arabic" pitchFamily="18" charset="-78"/>
                <a:cs typeface="Simplified Arabic" pitchFamily="18" charset="-78"/>
              </a:rPr>
              <a:t>التى</a:t>
            </a:r>
            <a:r>
              <a:rPr lang="ar-SA" sz="2800" dirty="0" smtClean="0">
                <a:latin typeface="Simplified Arabic" pitchFamily="18" charset="-78"/>
                <a:cs typeface="Simplified Arabic" pitchFamily="18" charset="-78"/>
              </a:rPr>
              <a:t> يكافح بجدية من أجل تحقيقها".</a:t>
            </a:r>
            <a:endParaRPr lang="en-US" sz="2800" dirty="0" smtClean="0">
              <a:latin typeface="Simplified Arabic" pitchFamily="18" charset="-78"/>
              <a:cs typeface="Simplified Arabic" pitchFamily="18" charset="-78"/>
            </a:endParaRPr>
          </a:p>
        </p:txBody>
      </p:sp>
    </p:spTree>
  </p:cSld>
  <p:clrMapOvr>
    <a:masterClrMapping/>
  </p:clrMapOvr>
  <p:transition spd="slow">
    <p:pull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5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المهارات النفسية</a:t>
            </a:r>
            <a:endParaRPr lang="ar-SA" dirty="0"/>
          </a:p>
        </p:txBody>
      </p:sp>
      <p:sp>
        <p:nvSpPr>
          <p:cNvPr id="3" name="عنصر نائب للمحتوى 2"/>
          <p:cNvSpPr>
            <a:spLocks noGrp="1"/>
          </p:cNvSpPr>
          <p:nvPr>
            <p:ph idx="1"/>
          </p:nvPr>
        </p:nvSpPr>
        <p:spPr/>
        <p:txBody>
          <a:bodyPr>
            <a:normAutofit fontScale="92500" lnSpcReduction="10000"/>
          </a:bodyPr>
          <a:lstStyle/>
          <a:p>
            <a:r>
              <a:rPr lang="ar-IQ" dirty="0" smtClean="0">
                <a:solidFill>
                  <a:schemeClr val="tx1"/>
                </a:solidFill>
                <a:latin typeface="Simplified Arabic" pitchFamily="18" charset="-78"/>
                <a:cs typeface="Simplified Arabic" pitchFamily="18" charset="-78"/>
              </a:rPr>
              <a:t>هي المهارات التي يمتلكها اللاعبين المرتبطة بتحقيق </a:t>
            </a:r>
            <a:r>
              <a:rPr lang="ar-IQ" dirty="0" err="1" smtClean="0">
                <a:solidFill>
                  <a:schemeClr val="tx1"/>
                </a:solidFill>
                <a:latin typeface="Simplified Arabic" pitchFamily="18" charset="-78"/>
                <a:cs typeface="Simplified Arabic" pitchFamily="18" charset="-78"/>
              </a:rPr>
              <a:t>الاداء</a:t>
            </a:r>
            <a:r>
              <a:rPr lang="ar-IQ" dirty="0" smtClean="0">
                <a:solidFill>
                  <a:schemeClr val="tx1"/>
                </a:solidFill>
                <a:latin typeface="Simplified Arabic" pitchFamily="18" charset="-78"/>
                <a:cs typeface="Simplified Arabic" pitchFamily="18" charset="-78"/>
              </a:rPr>
              <a:t> البدني </a:t>
            </a:r>
            <a:r>
              <a:rPr lang="ar-IQ" dirty="0" err="1" smtClean="0">
                <a:solidFill>
                  <a:schemeClr val="tx1"/>
                </a:solidFill>
                <a:latin typeface="Simplified Arabic" pitchFamily="18" charset="-78"/>
                <a:cs typeface="Simplified Arabic" pitchFamily="18" charset="-78"/>
              </a:rPr>
              <a:t>والمهاري</a:t>
            </a:r>
            <a:r>
              <a:rPr lang="ar-IQ" dirty="0" smtClean="0">
                <a:solidFill>
                  <a:schemeClr val="tx1"/>
                </a:solidFill>
                <a:latin typeface="Simplified Arabic" pitchFamily="18" charset="-78"/>
                <a:cs typeface="Simplified Arabic" pitchFamily="18" charset="-78"/>
              </a:rPr>
              <a:t> الفائق وتوجد في العقل ويستطيع اللاعب استخدامها تبعا لظروف الموقف التدريبي </a:t>
            </a:r>
            <a:r>
              <a:rPr lang="ar-IQ" dirty="0" err="1" smtClean="0">
                <a:solidFill>
                  <a:schemeClr val="tx1"/>
                </a:solidFill>
                <a:latin typeface="Simplified Arabic" pitchFamily="18" charset="-78"/>
                <a:cs typeface="Simplified Arabic" pitchFamily="18" charset="-78"/>
              </a:rPr>
              <a:t>او</a:t>
            </a:r>
            <a:r>
              <a:rPr lang="ar-IQ" dirty="0" smtClean="0">
                <a:solidFill>
                  <a:schemeClr val="tx1"/>
                </a:solidFill>
                <a:latin typeface="Simplified Arabic" pitchFamily="18" charset="-78"/>
                <a:cs typeface="Simplified Arabic" pitchFamily="18" charset="-78"/>
              </a:rPr>
              <a:t> التنافسي </a:t>
            </a:r>
            <a:r>
              <a:rPr lang="ar-IQ" dirty="0" smtClean="0">
                <a:solidFill>
                  <a:schemeClr val="tx1"/>
                </a:solidFill>
              </a:rPr>
              <a:t>.</a:t>
            </a:r>
            <a:endParaRPr lang="en-US" dirty="0" smtClean="0">
              <a:solidFill>
                <a:schemeClr val="tx1"/>
              </a:solidFill>
            </a:endParaRPr>
          </a:p>
          <a:p>
            <a:r>
              <a:rPr lang="ar-IQ" b="1" dirty="0" err="1" smtClean="0">
                <a:solidFill>
                  <a:schemeClr val="tx1"/>
                </a:solidFill>
              </a:rPr>
              <a:t>اهميتها</a:t>
            </a:r>
            <a:r>
              <a:rPr lang="ar-IQ" b="1" dirty="0" smtClean="0">
                <a:solidFill>
                  <a:schemeClr val="tx1"/>
                </a:solidFill>
              </a:rPr>
              <a:t> :-</a:t>
            </a:r>
            <a:endParaRPr lang="en-US" dirty="0" smtClean="0">
              <a:solidFill>
                <a:schemeClr val="tx1"/>
              </a:solidFill>
            </a:endParaRPr>
          </a:p>
          <a:p>
            <a:pPr algn="just"/>
            <a:r>
              <a:rPr lang="ar-IQ" dirty="0" smtClean="0">
                <a:solidFill>
                  <a:schemeClr val="tx1"/>
                </a:solidFill>
              </a:rPr>
              <a:t>         </a:t>
            </a:r>
            <a:r>
              <a:rPr lang="ar-IQ" dirty="0" smtClean="0">
                <a:solidFill>
                  <a:schemeClr val="tx1"/>
                </a:solidFill>
                <a:latin typeface="Simplified Arabic" pitchFamily="18" charset="-78"/>
                <a:cs typeface="Simplified Arabic" pitchFamily="18" charset="-78"/>
              </a:rPr>
              <a:t>من </a:t>
            </a:r>
            <a:r>
              <a:rPr lang="ar-IQ" dirty="0" smtClean="0">
                <a:solidFill>
                  <a:schemeClr val="tx1"/>
                </a:solidFill>
                <a:latin typeface="Simplified Arabic" pitchFamily="18" charset="-78"/>
                <a:cs typeface="Simplified Arabic" pitchFamily="18" charset="-78"/>
              </a:rPr>
              <a:t>المعتقدات الرئيسية في علم النفس الرياضي </a:t>
            </a:r>
            <a:r>
              <a:rPr lang="ar-IQ" dirty="0" err="1" smtClean="0">
                <a:solidFill>
                  <a:schemeClr val="tx1"/>
                </a:solidFill>
                <a:latin typeface="Simplified Arabic" pitchFamily="18" charset="-78"/>
                <a:cs typeface="Simplified Arabic" pitchFamily="18" charset="-78"/>
              </a:rPr>
              <a:t>ان</a:t>
            </a:r>
            <a:r>
              <a:rPr lang="ar-IQ" dirty="0" smtClean="0">
                <a:solidFill>
                  <a:schemeClr val="tx1"/>
                </a:solidFill>
                <a:latin typeface="Simplified Arabic" pitchFamily="18" charset="-78"/>
                <a:cs typeface="Simplified Arabic" pitchFamily="18" charset="-78"/>
              </a:rPr>
              <a:t> المهارات النفسية تعتبر محددات مهمة </a:t>
            </a:r>
            <a:r>
              <a:rPr lang="ar-IQ" dirty="0" err="1" smtClean="0">
                <a:solidFill>
                  <a:schemeClr val="tx1"/>
                </a:solidFill>
                <a:latin typeface="Simplified Arabic" pitchFamily="18" charset="-78"/>
                <a:cs typeface="Simplified Arabic" pitchFamily="18" charset="-78"/>
              </a:rPr>
              <a:t>للاداء</a:t>
            </a:r>
            <a:r>
              <a:rPr lang="ar-IQ" dirty="0" smtClean="0">
                <a:solidFill>
                  <a:schemeClr val="tx1"/>
                </a:solidFill>
                <a:latin typeface="Simplified Arabic" pitchFamily="18" charset="-78"/>
                <a:cs typeface="Simplified Arabic" pitchFamily="18" charset="-78"/>
              </a:rPr>
              <a:t> الرياضي ولهذا تم توجيه اهتمام ملحوظ للتعرف على المهارات المناسبة </a:t>
            </a:r>
            <a:r>
              <a:rPr lang="ar-IQ" dirty="0" err="1" smtClean="0">
                <a:solidFill>
                  <a:schemeClr val="tx1"/>
                </a:solidFill>
                <a:latin typeface="Simplified Arabic" pitchFamily="18" charset="-78"/>
                <a:cs typeface="Simplified Arabic" pitchFamily="18" charset="-78"/>
              </a:rPr>
              <a:t>وارشاد</a:t>
            </a:r>
            <a:r>
              <a:rPr lang="ar-IQ" dirty="0" smtClean="0">
                <a:solidFill>
                  <a:schemeClr val="tx1"/>
                </a:solidFill>
                <a:latin typeface="Simplified Arabic" pitchFamily="18" charset="-78"/>
                <a:cs typeface="Simplified Arabic" pitchFamily="18" charset="-78"/>
              </a:rPr>
              <a:t> المدربين والرياضيين وخبراء الرياضة حول كيفية تعليم وتطبيق تلك المهارات </a:t>
            </a:r>
            <a:r>
              <a:rPr lang="ar-IQ" dirty="0" err="1" smtClean="0">
                <a:solidFill>
                  <a:schemeClr val="tx1"/>
                </a:solidFill>
                <a:latin typeface="Simplified Arabic" pitchFamily="18" charset="-78"/>
                <a:cs typeface="Simplified Arabic" pitchFamily="18" charset="-78"/>
              </a:rPr>
              <a:t>والاكثر</a:t>
            </a:r>
            <a:r>
              <a:rPr lang="ar-IQ" dirty="0" smtClean="0">
                <a:solidFill>
                  <a:schemeClr val="tx1"/>
                </a:solidFill>
                <a:latin typeface="Simplified Arabic" pitchFamily="18" charset="-78"/>
                <a:cs typeface="Simplified Arabic" pitchFamily="18" charset="-78"/>
              </a:rPr>
              <a:t> من ذلك </a:t>
            </a:r>
            <a:r>
              <a:rPr lang="ar-IQ" dirty="0" err="1" smtClean="0">
                <a:solidFill>
                  <a:schemeClr val="tx1"/>
                </a:solidFill>
                <a:latin typeface="Simplified Arabic" pitchFamily="18" charset="-78"/>
                <a:cs typeface="Simplified Arabic" pitchFamily="18" charset="-78"/>
              </a:rPr>
              <a:t>ان</a:t>
            </a:r>
            <a:r>
              <a:rPr lang="ar-IQ" dirty="0" smtClean="0">
                <a:solidFill>
                  <a:schemeClr val="tx1"/>
                </a:solidFill>
                <a:latin typeface="Simplified Arabic" pitchFamily="18" charset="-78"/>
                <a:cs typeface="Simplified Arabic" pitchFamily="18" charset="-78"/>
              </a:rPr>
              <a:t> هناك دليلا على </a:t>
            </a:r>
            <a:r>
              <a:rPr lang="ar-IQ" dirty="0" err="1" smtClean="0">
                <a:solidFill>
                  <a:schemeClr val="tx1"/>
                </a:solidFill>
                <a:latin typeface="Simplified Arabic" pitchFamily="18" charset="-78"/>
                <a:cs typeface="Simplified Arabic" pitchFamily="18" charset="-78"/>
              </a:rPr>
              <a:t>ان</a:t>
            </a:r>
            <a:r>
              <a:rPr lang="ar-IQ" dirty="0" smtClean="0">
                <a:solidFill>
                  <a:schemeClr val="tx1"/>
                </a:solidFill>
                <a:latin typeface="Simplified Arabic" pitchFamily="18" charset="-78"/>
                <a:cs typeface="Simplified Arabic" pitchFamily="18" charset="-78"/>
              </a:rPr>
              <a:t> المهارات النفسية ترتبط بعدد من المتغيرات مثل </a:t>
            </a:r>
            <a:r>
              <a:rPr lang="ar-IQ" dirty="0" err="1" smtClean="0">
                <a:solidFill>
                  <a:schemeClr val="tx1"/>
                </a:solidFill>
                <a:latin typeface="Simplified Arabic" pitchFamily="18" charset="-78"/>
                <a:cs typeface="Simplified Arabic" pitchFamily="18" charset="-78"/>
              </a:rPr>
              <a:t>الاداء</a:t>
            </a:r>
            <a:r>
              <a:rPr lang="ar-IQ" dirty="0" smtClean="0">
                <a:solidFill>
                  <a:schemeClr val="tx1"/>
                </a:solidFill>
                <a:latin typeface="Simplified Arabic" pitchFamily="18" charset="-78"/>
                <a:cs typeface="Simplified Arabic" pitchFamily="18" charset="-78"/>
              </a:rPr>
              <a:t> وقابلية التعرض </a:t>
            </a:r>
            <a:r>
              <a:rPr lang="ar-IQ" dirty="0" err="1" smtClean="0">
                <a:solidFill>
                  <a:schemeClr val="tx1"/>
                </a:solidFill>
                <a:latin typeface="Simplified Arabic" pitchFamily="18" charset="-78"/>
                <a:cs typeface="Simplified Arabic" pitchFamily="18" charset="-78"/>
              </a:rPr>
              <a:t>للاصابة</a:t>
            </a:r>
            <a:r>
              <a:rPr lang="ar-IQ" dirty="0" smtClean="0">
                <a:solidFill>
                  <a:schemeClr val="tx1"/>
                </a:solidFill>
                <a:latin typeface="Simplified Arabic" pitchFamily="18" charset="-78"/>
                <a:cs typeface="Simplified Arabic" pitchFamily="18" charset="-78"/>
              </a:rPr>
              <a:t> </a:t>
            </a:r>
            <a:r>
              <a:rPr lang="ar-IQ" dirty="0" smtClean="0"/>
              <a:t>.</a:t>
            </a:r>
            <a:endParaRPr lang="en-US" dirty="0"/>
          </a:p>
        </p:txBody>
      </p:sp>
    </p:spTree>
  </p:cSld>
  <p:clrMapOvr>
    <a:masterClrMapping/>
  </p:clrMapOvr>
  <p:transition spd="slow">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3399">
                <a:alpha val="23000"/>
              </a:srgbClr>
            </a:gs>
            <a:gs pos="25000">
              <a:srgbClr val="FF6633"/>
            </a:gs>
            <a:gs pos="50000">
              <a:srgbClr val="FFFF00"/>
            </a:gs>
            <a:gs pos="75000">
              <a:srgbClr val="01A78F"/>
            </a:gs>
            <a:gs pos="100000">
              <a:srgbClr val="3366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14290"/>
            <a:ext cx="8839200" cy="6429420"/>
          </a:xfrm>
        </p:spPr>
        <p:txBody>
          <a:bodyPr>
            <a:noAutofit/>
          </a:bodyPr>
          <a:lstStyle/>
          <a:p>
            <a:r>
              <a:rPr lang="ar-IQ" sz="2400" b="1" dirty="0" smtClean="0">
                <a:solidFill>
                  <a:schemeClr val="tx1"/>
                </a:solidFill>
                <a:latin typeface="Simplified Arabic" pitchFamily="18" charset="-78"/>
                <a:cs typeface="Simplified Arabic" pitchFamily="18" charset="-78"/>
              </a:rPr>
              <a:t>إدارة الضغوط النفسية :</a:t>
            </a:r>
            <a:endParaRPr lang="en-US" sz="2400" dirty="0" smtClean="0">
              <a:solidFill>
                <a:schemeClr val="tx1"/>
              </a:solidFill>
              <a:latin typeface="Simplified Arabic" pitchFamily="18" charset="-78"/>
              <a:cs typeface="Simplified Arabic" pitchFamily="18" charset="-78"/>
            </a:endParaRPr>
          </a:p>
          <a:p>
            <a:r>
              <a:rPr lang="ar-IQ" sz="2400" dirty="0" smtClean="0">
                <a:solidFill>
                  <a:schemeClr val="tx1"/>
                </a:solidFill>
                <a:latin typeface="Simplified Arabic" pitchFamily="18" charset="-78"/>
                <a:cs typeface="Simplified Arabic" pitchFamily="18" charset="-78"/>
              </a:rPr>
              <a:t>   هي مختلف الطرق </a:t>
            </a:r>
            <a:r>
              <a:rPr lang="ar-IQ" sz="2400" dirty="0" err="1" smtClean="0">
                <a:solidFill>
                  <a:schemeClr val="tx1"/>
                </a:solidFill>
                <a:latin typeface="Simplified Arabic" pitchFamily="18" charset="-78"/>
                <a:cs typeface="Simplified Arabic" pitchFamily="18" charset="-78"/>
              </a:rPr>
              <a:t>والاساليب</a:t>
            </a:r>
            <a:r>
              <a:rPr lang="ar-IQ" sz="2400" dirty="0" smtClean="0">
                <a:solidFill>
                  <a:schemeClr val="tx1"/>
                </a:solidFill>
                <a:latin typeface="Simplified Arabic" pitchFamily="18" charset="-78"/>
                <a:cs typeface="Simplified Arabic" pitchFamily="18" charset="-78"/>
              </a:rPr>
              <a:t> </a:t>
            </a:r>
            <a:r>
              <a:rPr lang="ar-IQ" sz="2400" dirty="0" err="1" smtClean="0">
                <a:solidFill>
                  <a:schemeClr val="tx1"/>
                </a:solidFill>
                <a:latin typeface="Simplified Arabic" pitchFamily="18" charset="-78"/>
                <a:cs typeface="Simplified Arabic" pitchFamily="18" charset="-78"/>
              </a:rPr>
              <a:t>التى</a:t>
            </a:r>
            <a:r>
              <a:rPr lang="ar-IQ" sz="2400" dirty="0" smtClean="0">
                <a:solidFill>
                  <a:schemeClr val="tx1"/>
                </a:solidFill>
                <a:latin typeface="Simplified Arabic" pitchFamily="18" charset="-78"/>
                <a:cs typeface="Simplified Arabic" pitchFamily="18" charset="-78"/>
              </a:rPr>
              <a:t> يتبعها اللاعب </a:t>
            </a:r>
            <a:r>
              <a:rPr lang="ar-IQ" sz="2400" dirty="0" err="1" smtClean="0">
                <a:solidFill>
                  <a:schemeClr val="tx1"/>
                </a:solidFill>
                <a:latin typeface="Simplified Arabic" pitchFamily="18" charset="-78"/>
                <a:cs typeface="Simplified Arabic" pitchFamily="18" charset="-78"/>
              </a:rPr>
              <a:t>والتى</a:t>
            </a:r>
            <a:r>
              <a:rPr lang="ar-IQ" sz="2400" dirty="0" smtClean="0">
                <a:solidFill>
                  <a:schemeClr val="tx1"/>
                </a:solidFill>
                <a:latin typeface="Simplified Arabic" pitchFamily="18" charset="-78"/>
                <a:cs typeface="Simplified Arabic" pitchFamily="18" charset="-78"/>
              </a:rPr>
              <a:t> </a:t>
            </a:r>
            <a:r>
              <a:rPr lang="ar-IQ" sz="2400" dirty="0" err="1" smtClean="0">
                <a:solidFill>
                  <a:schemeClr val="tx1"/>
                </a:solidFill>
                <a:latin typeface="Simplified Arabic" pitchFamily="18" charset="-78"/>
                <a:cs typeface="Simplified Arabic" pitchFamily="18" charset="-78"/>
              </a:rPr>
              <a:t>تمكنة</a:t>
            </a:r>
            <a:r>
              <a:rPr lang="ar-IQ" sz="2400" dirty="0" smtClean="0">
                <a:solidFill>
                  <a:schemeClr val="tx1"/>
                </a:solidFill>
                <a:latin typeface="Simplified Arabic" pitchFamily="18" charset="-78"/>
                <a:cs typeface="Simplified Arabic" pitchFamily="18" charset="-78"/>
              </a:rPr>
              <a:t> من التعامل مع المصادر المختلفة للضغوط </a:t>
            </a:r>
            <a:r>
              <a:rPr lang="ar-IQ" sz="2400" dirty="0" err="1" smtClean="0">
                <a:solidFill>
                  <a:schemeClr val="tx1"/>
                </a:solidFill>
                <a:latin typeface="Simplified Arabic" pitchFamily="18" charset="-78"/>
                <a:cs typeface="Simplified Arabic" pitchFamily="18" charset="-78"/>
              </a:rPr>
              <a:t>والتى</a:t>
            </a:r>
            <a:r>
              <a:rPr lang="ar-IQ" sz="2400" dirty="0" smtClean="0">
                <a:solidFill>
                  <a:schemeClr val="tx1"/>
                </a:solidFill>
                <a:latin typeface="Simplified Arabic" pitchFamily="18" charset="-78"/>
                <a:cs typeface="Simplified Arabic" pitchFamily="18" charset="-78"/>
              </a:rPr>
              <a:t> قد </a:t>
            </a:r>
            <a:r>
              <a:rPr lang="ar-IQ" sz="2400" dirty="0" err="1" smtClean="0">
                <a:solidFill>
                  <a:schemeClr val="tx1"/>
                </a:solidFill>
                <a:latin typeface="Simplified Arabic" pitchFamily="18" charset="-78"/>
                <a:cs typeface="Simplified Arabic" pitchFamily="18" charset="-78"/>
              </a:rPr>
              <a:t>ثؤثر</a:t>
            </a:r>
            <a:r>
              <a:rPr lang="ar-IQ" sz="2400" dirty="0" smtClean="0">
                <a:solidFill>
                  <a:schemeClr val="tx1"/>
                </a:solidFill>
                <a:latin typeface="Simplified Arabic" pitchFamily="18" charset="-78"/>
                <a:cs typeface="Simplified Arabic" pitchFamily="18" charset="-78"/>
              </a:rPr>
              <a:t> سلبيا على مستوى </a:t>
            </a:r>
            <a:r>
              <a:rPr lang="ar-IQ" sz="2400" dirty="0" err="1" smtClean="0">
                <a:solidFill>
                  <a:schemeClr val="tx1"/>
                </a:solidFill>
                <a:latin typeface="Simplified Arabic" pitchFamily="18" charset="-78"/>
                <a:cs typeface="Simplified Arabic" pitchFamily="18" charset="-78"/>
              </a:rPr>
              <a:t>ادائة</a:t>
            </a:r>
            <a:r>
              <a:rPr lang="ar-IQ" sz="2400" dirty="0" smtClean="0">
                <a:solidFill>
                  <a:schemeClr val="tx1"/>
                </a:solidFill>
                <a:latin typeface="Simplified Arabic" pitchFamily="18" charset="-78"/>
                <a:cs typeface="Simplified Arabic" pitchFamily="18" charset="-78"/>
              </a:rPr>
              <a:t> </a:t>
            </a:r>
            <a:r>
              <a:rPr lang="ar-IQ" sz="2400" dirty="0" err="1" smtClean="0">
                <a:solidFill>
                  <a:schemeClr val="tx1"/>
                </a:solidFill>
                <a:latin typeface="Simplified Arabic" pitchFamily="18" charset="-78"/>
                <a:cs typeface="Simplified Arabic" pitchFamily="18" charset="-78"/>
              </a:rPr>
              <a:t>اثناء</a:t>
            </a:r>
            <a:r>
              <a:rPr lang="ar-IQ" sz="2400" dirty="0" smtClean="0">
                <a:solidFill>
                  <a:schemeClr val="tx1"/>
                </a:solidFill>
                <a:latin typeface="Simplified Arabic" pitchFamily="18" charset="-78"/>
                <a:cs typeface="Simplified Arabic" pitchFamily="18" charset="-78"/>
              </a:rPr>
              <a:t> التدريب </a:t>
            </a:r>
            <a:r>
              <a:rPr lang="ar-IQ" sz="2400" dirty="0" err="1" smtClean="0">
                <a:solidFill>
                  <a:schemeClr val="tx1"/>
                </a:solidFill>
                <a:latin typeface="Simplified Arabic" pitchFamily="18" charset="-78"/>
                <a:cs typeface="Simplified Arabic" pitchFamily="18" charset="-78"/>
              </a:rPr>
              <a:t>او</a:t>
            </a:r>
            <a:r>
              <a:rPr lang="ar-IQ" sz="2400" dirty="0" smtClean="0">
                <a:solidFill>
                  <a:schemeClr val="tx1"/>
                </a:solidFill>
                <a:latin typeface="Simplified Arabic" pitchFamily="18" charset="-78"/>
                <a:cs typeface="Simplified Arabic" pitchFamily="18" charset="-78"/>
              </a:rPr>
              <a:t> المنافسات.</a:t>
            </a:r>
            <a:endParaRPr lang="en-US" sz="2400" dirty="0" smtClean="0">
              <a:solidFill>
                <a:schemeClr val="tx1"/>
              </a:solidFill>
              <a:latin typeface="Simplified Arabic" pitchFamily="18" charset="-78"/>
              <a:cs typeface="Simplified Arabic" pitchFamily="18" charset="-78"/>
            </a:endParaRPr>
          </a:p>
          <a:p>
            <a:r>
              <a:rPr lang="ar-IQ" sz="2400" b="1" dirty="0" smtClean="0">
                <a:solidFill>
                  <a:schemeClr val="tx1"/>
                </a:solidFill>
                <a:latin typeface="Simplified Arabic" pitchFamily="18" charset="-78"/>
                <a:cs typeface="Simplified Arabic" pitchFamily="18" charset="-78"/>
              </a:rPr>
              <a:t>تنظيم </a:t>
            </a:r>
            <a:r>
              <a:rPr lang="ar-IQ" sz="2400" b="1" dirty="0" smtClean="0">
                <a:solidFill>
                  <a:schemeClr val="tx1"/>
                </a:solidFill>
                <a:latin typeface="Simplified Arabic" pitchFamily="18" charset="-78"/>
                <a:cs typeface="Simplified Arabic" pitchFamily="18" charset="-78"/>
              </a:rPr>
              <a:t>الطاقة النفسية:</a:t>
            </a:r>
            <a:endParaRPr lang="en-US" sz="2400" dirty="0" smtClean="0">
              <a:solidFill>
                <a:schemeClr val="tx1"/>
              </a:solidFill>
              <a:latin typeface="Simplified Arabic" pitchFamily="18" charset="-78"/>
              <a:cs typeface="Simplified Arabic" pitchFamily="18" charset="-78"/>
            </a:endParaRPr>
          </a:p>
          <a:p>
            <a:r>
              <a:rPr lang="ar-IQ" sz="2400" dirty="0" smtClean="0">
                <a:solidFill>
                  <a:schemeClr val="tx1"/>
                </a:solidFill>
                <a:latin typeface="Simplified Arabic" pitchFamily="18" charset="-78"/>
                <a:cs typeface="Simplified Arabic" pitchFamily="18" charset="-78"/>
              </a:rPr>
              <a:t>      هي قدرة اللاعب على توزيع </a:t>
            </a:r>
            <a:r>
              <a:rPr lang="ar-IQ" sz="2400" dirty="0" err="1" smtClean="0">
                <a:solidFill>
                  <a:schemeClr val="tx1"/>
                </a:solidFill>
                <a:latin typeface="Simplified Arabic" pitchFamily="18" charset="-78"/>
                <a:cs typeface="Simplified Arabic" pitchFamily="18" charset="-78"/>
              </a:rPr>
              <a:t>طاقتة</a:t>
            </a:r>
            <a:r>
              <a:rPr lang="ar-IQ" sz="2400" dirty="0" smtClean="0">
                <a:solidFill>
                  <a:schemeClr val="tx1"/>
                </a:solidFill>
                <a:latin typeface="Simplified Arabic" pitchFamily="18" charset="-78"/>
                <a:cs typeface="Simplified Arabic" pitchFamily="18" charset="-78"/>
              </a:rPr>
              <a:t> بانتظام وبصورة متتابعة ، مع عدم استنفاذ الطاقة واخراجها بالقدر المناسب وفقا لمتطلبات المنافسة بما يسمح لة من تحقيق افضل اداء رياضى ممكن.</a:t>
            </a:r>
            <a:endParaRPr lang="en-US" sz="2400" dirty="0" smtClean="0">
              <a:solidFill>
                <a:schemeClr val="tx1"/>
              </a:solidFill>
              <a:latin typeface="Simplified Arabic" pitchFamily="18" charset="-78"/>
              <a:cs typeface="Simplified Arabic" pitchFamily="18" charset="-78"/>
            </a:endParaRPr>
          </a:p>
          <a:p>
            <a:r>
              <a:rPr lang="ar-IQ" sz="2400" b="1" dirty="0" smtClean="0">
                <a:solidFill>
                  <a:schemeClr val="tx1"/>
                </a:solidFill>
                <a:latin typeface="Simplified Arabic" pitchFamily="18" charset="-78"/>
                <a:cs typeface="Simplified Arabic" pitchFamily="18" charset="-78"/>
              </a:rPr>
              <a:t>بناء الأهداف :</a:t>
            </a:r>
            <a:endParaRPr lang="en-US" sz="2400" dirty="0" smtClean="0">
              <a:solidFill>
                <a:schemeClr val="tx1"/>
              </a:solidFill>
              <a:latin typeface="Simplified Arabic" pitchFamily="18" charset="-78"/>
              <a:cs typeface="Simplified Arabic" pitchFamily="18" charset="-78"/>
            </a:endParaRPr>
          </a:p>
          <a:p>
            <a:r>
              <a:rPr lang="ar-IQ" sz="2400" dirty="0" smtClean="0">
                <a:solidFill>
                  <a:schemeClr val="tx1"/>
                </a:solidFill>
                <a:latin typeface="Simplified Arabic" pitchFamily="18" charset="-78"/>
                <a:cs typeface="Simplified Arabic" pitchFamily="18" charset="-78"/>
              </a:rPr>
              <a:t>"وضع </a:t>
            </a:r>
            <a:r>
              <a:rPr lang="ar-IQ" sz="2400" dirty="0" err="1" smtClean="0">
                <a:solidFill>
                  <a:schemeClr val="tx1"/>
                </a:solidFill>
                <a:latin typeface="Simplified Arabic" pitchFamily="18" charset="-78"/>
                <a:cs typeface="Simplified Arabic" pitchFamily="18" charset="-78"/>
              </a:rPr>
              <a:t>اهداف</a:t>
            </a:r>
            <a:r>
              <a:rPr lang="ar-IQ" sz="2400" dirty="0" smtClean="0">
                <a:solidFill>
                  <a:schemeClr val="tx1"/>
                </a:solidFill>
                <a:latin typeface="Simplified Arabic" pitchFamily="18" charset="-78"/>
                <a:cs typeface="Simplified Arabic" pitchFamily="18" charset="-78"/>
              </a:rPr>
              <a:t> مرحلية ومتتابعة يمكن تحقيقها وتساعد اللاعب على تطوير الدافعية وانجاز </a:t>
            </a:r>
            <a:r>
              <a:rPr lang="ar-IQ" sz="2400" dirty="0" err="1" smtClean="0">
                <a:solidFill>
                  <a:schemeClr val="tx1"/>
                </a:solidFill>
                <a:latin typeface="Simplified Arabic" pitchFamily="18" charset="-78"/>
                <a:cs typeface="Simplified Arabic" pitchFamily="18" charset="-78"/>
              </a:rPr>
              <a:t>الاداء</a:t>
            </a:r>
            <a:r>
              <a:rPr lang="ar-IQ" sz="2400" dirty="0" smtClean="0">
                <a:solidFill>
                  <a:schemeClr val="tx1"/>
                </a:solidFill>
                <a:latin typeface="Simplified Arabic" pitchFamily="18" charset="-78"/>
                <a:cs typeface="Simplified Arabic" pitchFamily="18" charset="-78"/>
              </a:rPr>
              <a:t> وتحسين مستوى </a:t>
            </a:r>
            <a:r>
              <a:rPr lang="ar-IQ" sz="2400" dirty="0" err="1" smtClean="0">
                <a:solidFill>
                  <a:schemeClr val="tx1"/>
                </a:solidFill>
                <a:latin typeface="Simplified Arabic" pitchFamily="18" charset="-78"/>
                <a:cs typeface="Simplified Arabic" pitchFamily="18" charset="-78"/>
              </a:rPr>
              <a:t>الاداء</a:t>
            </a:r>
            <a:r>
              <a:rPr lang="ar-IQ" sz="2400" dirty="0" smtClean="0">
                <a:solidFill>
                  <a:schemeClr val="tx1"/>
                </a:solidFill>
                <a:latin typeface="Simplified Arabic" pitchFamily="18" charset="-78"/>
                <a:cs typeface="Simplified Arabic" pitchFamily="18" charset="-78"/>
              </a:rPr>
              <a:t>".</a:t>
            </a:r>
            <a:endParaRPr lang="en-US" sz="2400" dirty="0" smtClean="0">
              <a:solidFill>
                <a:schemeClr val="tx1"/>
              </a:solidFill>
              <a:latin typeface="Simplified Arabic" pitchFamily="18" charset="-78"/>
              <a:cs typeface="Simplified Arabic" pitchFamily="18" charset="-78"/>
            </a:endParaRPr>
          </a:p>
          <a:p>
            <a:r>
              <a:rPr lang="ar-IQ" sz="2400" b="1" dirty="0" smtClean="0">
                <a:solidFill>
                  <a:schemeClr val="tx1"/>
                </a:solidFill>
                <a:latin typeface="Simplified Arabic" pitchFamily="18" charset="-78"/>
                <a:cs typeface="Simplified Arabic" pitchFamily="18" charset="-78"/>
              </a:rPr>
              <a:t>فوائد مهارة بناء الهدف في التدريب الرياضي :</a:t>
            </a:r>
            <a:endParaRPr lang="en-US" sz="2400" dirty="0" smtClean="0">
              <a:solidFill>
                <a:schemeClr val="tx1"/>
              </a:solidFill>
              <a:latin typeface="Simplified Arabic" pitchFamily="18" charset="-78"/>
              <a:cs typeface="Simplified Arabic" pitchFamily="18" charset="-78"/>
            </a:endParaRPr>
          </a:p>
          <a:p>
            <a:r>
              <a:rPr lang="ar-IQ" sz="2400" dirty="0" smtClean="0">
                <a:solidFill>
                  <a:schemeClr val="tx1"/>
                </a:solidFill>
                <a:latin typeface="Simplified Arabic" pitchFamily="18" charset="-78"/>
                <a:cs typeface="Simplified Arabic" pitchFamily="18" charset="-78"/>
              </a:rPr>
              <a:t>1-	لها دور بارز في تطور الأداء .</a:t>
            </a:r>
            <a:endParaRPr lang="en-US" sz="2400" dirty="0" smtClean="0">
              <a:solidFill>
                <a:schemeClr val="tx1"/>
              </a:solidFill>
              <a:latin typeface="Simplified Arabic" pitchFamily="18" charset="-78"/>
              <a:cs typeface="Simplified Arabic" pitchFamily="18" charset="-78"/>
            </a:endParaRPr>
          </a:p>
          <a:p>
            <a:r>
              <a:rPr lang="ar-IQ" sz="2400" dirty="0" smtClean="0">
                <a:solidFill>
                  <a:schemeClr val="tx1"/>
                </a:solidFill>
                <a:latin typeface="Simplified Arabic" pitchFamily="18" charset="-78"/>
                <a:cs typeface="Simplified Arabic" pitchFamily="18" charset="-78"/>
              </a:rPr>
              <a:t>2-	تساعد علي توجيه الانتباه .</a:t>
            </a:r>
            <a:endParaRPr lang="en-US" sz="2400" dirty="0" smtClean="0">
              <a:solidFill>
                <a:schemeClr val="tx1"/>
              </a:solidFill>
              <a:latin typeface="Simplified Arabic" pitchFamily="18" charset="-78"/>
              <a:cs typeface="Simplified Arabic" pitchFamily="18" charset="-78"/>
            </a:endParaRPr>
          </a:p>
          <a:p>
            <a:r>
              <a:rPr lang="ar-IQ" sz="2400" dirty="0" smtClean="0">
                <a:solidFill>
                  <a:schemeClr val="tx1"/>
                </a:solidFill>
                <a:latin typeface="Simplified Arabic" pitchFamily="18" charset="-78"/>
                <a:cs typeface="Simplified Arabic" pitchFamily="18" charset="-78"/>
              </a:rPr>
              <a:t>3-	تطوير عملية التدريب .</a:t>
            </a:r>
            <a:endParaRPr lang="en-US" sz="2400" dirty="0" smtClean="0">
              <a:solidFill>
                <a:schemeClr val="tx1"/>
              </a:solidFill>
              <a:latin typeface="Simplified Arabic" pitchFamily="18" charset="-78"/>
              <a:cs typeface="Simplified Arabic" pitchFamily="18" charset="-78"/>
            </a:endParaRPr>
          </a:p>
          <a:p>
            <a:r>
              <a:rPr lang="ar-IQ" sz="2400" dirty="0" smtClean="0">
                <a:solidFill>
                  <a:schemeClr val="tx1"/>
                </a:solidFill>
                <a:latin typeface="Simplified Arabic" pitchFamily="18" charset="-78"/>
                <a:cs typeface="Simplified Arabic" pitchFamily="18" charset="-78"/>
              </a:rPr>
              <a:t>4-	المحافظة علي دافعية اللاعبين .</a:t>
            </a:r>
            <a:endParaRPr lang="en-US" sz="2400" dirty="0" smtClean="0">
              <a:solidFill>
                <a:schemeClr val="tx1"/>
              </a:solidFill>
              <a:latin typeface="Simplified Arabic" pitchFamily="18" charset="-78"/>
              <a:cs typeface="Simplified Arabic" pitchFamily="18" charset="-78"/>
            </a:endParaRPr>
          </a:p>
          <a:p>
            <a:r>
              <a:rPr lang="ar-IQ" sz="2400" dirty="0" smtClean="0">
                <a:solidFill>
                  <a:schemeClr val="tx1"/>
                </a:solidFill>
                <a:latin typeface="Simplified Arabic" pitchFamily="18" charset="-78"/>
                <a:cs typeface="Simplified Arabic" pitchFamily="18" charset="-78"/>
              </a:rPr>
              <a:t>5-	زيادة الثقة .</a:t>
            </a:r>
            <a:endParaRPr lang="en-US" sz="2400" dirty="0" smtClean="0">
              <a:solidFill>
                <a:schemeClr val="tx1"/>
              </a:solidFill>
              <a:latin typeface="Simplified Arabic" pitchFamily="18" charset="-78"/>
              <a:cs typeface="Simplified Arabic" pitchFamily="18" charset="-78"/>
            </a:endParaRPr>
          </a:p>
          <a:p>
            <a:r>
              <a:rPr lang="ar-IQ" sz="2400" dirty="0" smtClean="0">
                <a:solidFill>
                  <a:schemeClr val="tx1"/>
                </a:solidFill>
                <a:latin typeface="Simplified Arabic" pitchFamily="18" charset="-78"/>
                <a:cs typeface="Simplified Arabic" pitchFamily="18" charset="-78"/>
              </a:rPr>
              <a:t>6-	 زيادة فرص التحدي في التدريب</a:t>
            </a:r>
            <a:endParaRPr lang="ar-SA" sz="2400" dirty="0">
              <a:solidFill>
                <a:schemeClr val="tx1"/>
              </a:solidFill>
              <a:effectLst>
                <a:glow rad="139700">
                  <a:schemeClr val="accent2">
                    <a:satMod val="175000"/>
                    <a:alpha val="40000"/>
                  </a:schemeClr>
                </a:glow>
              </a:effectLst>
              <a:latin typeface="Simplified Arabic" pitchFamily="18" charset="-78"/>
              <a:cs typeface="Simplified Arabic" pitchFamily="18" charset="-78"/>
            </a:endParaRPr>
          </a:p>
        </p:txBody>
      </p:sp>
    </p:spTree>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smtClean="0"/>
              <a:t>أنواع الأهداف :</a:t>
            </a:r>
            <a:r>
              <a:rPr lang="en-US" dirty="0" smtClean="0"/>
              <a:t/>
            </a:r>
            <a:br>
              <a:rPr lang="en-US" dirty="0" smtClean="0"/>
            </a:br>
            <a:endParaRPr lang="ar-SA" dirty="0"/>
          </a:p>
        </p:txBody>
      </p:sp>
      <p:sp>
        <p:nvSpPr>
          <p:cNvPr id="3" name="عنصر نائب للمحتوى 2"/>
          <p:cNvSpPr>
            <a:spLocks noGrp="1"/>
          </p:cNvSpPr>
          <p:nvPr>
            <p:ph idx="1"/>
          </p:nvPr>
        </p:nvSpPr>
        <p:spPr>
          <a:xfrm>
            <a:off x="304800" y="1071546"/>
            <a:ext cx="8624918" cy="5008579"/>
          </a:xfrm>
        </p:spPr>
        <p:txBody>
          <a:bodyPr>
            <a:normAutofit fontScale="92500" lnSpcReduction="10000"/>
          </a:bodyPr>
          <a:lstStyle/>
          <a:p>
            <a:r>
              <a:rPr lang="ar-IQ" dirty="0" smtClean="0">
                <a:solidFill>
                  <a:schemeClr val="tx1"/>
                </a:solidFill>
              </a:rPr>
              <a:t>أشار بعض علماء النفس الرياضي إلي إمكانية التمييز بين نوعين من الأهداف هما :</a:t>
            </a:r>
            <a:endParaRPr lang="en-US" dirty="0" smtClean="0">
              <a:solidFill>
                <a:schemeClr val="tx1"/>
              </a:solidFill>
            </a:endParaRPr>
          </a:p>
          <a:p>
            <a:r>
              <a:rPr lang="ar-IQ" dirty="0" smtClean="0">
                <a:solidFill>
                  <a:schemeClr val="tx1"/>
                </a:solidFill>
              </a:rPr>
              <a:t>1- أهداف الأداء .</a:t>
            </a:r>
            <a:endParaRPr lang="en-US" dirty="0" smtClean="0">
              <a:solidFill>
                <a:schemeClr val="tx1"/>
              </a:solidFill>
            </a:endParaRPr>
          </a:p>
          <a:p>
            <a:r>
              <a:rPr lang="ar-IQ" dirty="0" smtClean="0">
                <a:solidFill>
                  <a:schemeClr val="tx1"/>
                </a:solidFill>
              </a:rPr>
              <a:t>وهي الأهداف التي تركز علي تحسين وتطوير الأداء والتقدم بالمستوي في إطار المقارنة بالأداء السابق تسجيله (كنجاح لاعب كرة اليد في تحسين نسبة التسجيل من الرميات الجزائية )</a:t>
            </a:r>
            <a:endParaRPr lang="en-US" dirty="0" smtClean="0">
              <a:solidFill>
                <a:schemeClr val="tx1"/>
              </a:solidFill>
            </a:endParaRPr>
          </a:p>
          <a:p>
            <a:r>
              <a:rPr lang="ar-IQ" dirty="0" smtClean="0">
                <a:solidFill>
                  <a:schemeClr val="tx1"/>
                </a:solidFill>
              </a:rPr>
              <a:t>2- أهداف النتائج :</a:t>
            </a:r>
            <a:endParaRPr lang="en-US" dirty="0" smtClean="0">
              <a:solidFill>
                <a:schemeClr val="tx1"/>
              </a:solidFill>
            </a:endParaRPr>
          </a:p>
          <a:p>
            <a:r>
              <a:rPr lang="ar-IQ" dirty="0" smtClean="0">
                <a:solidFill>
                  <a:schemeClr val="tx1"/>
                </a:solidFill>
              </a:rPr>
              <a:t>وهي الأهداف التي تركز علي نتيجة المباراة والحصول علي ميدالية أو تسجيل نقاط أكثر  من المنافس.</a:t>
            </a:r>
            <a:endParaRPr lang="en-US" dirty="0" smtClean="0">
              <a:solidFill>
                <a:schemeClr val="tx1"/>
              </a:solidFill>
            </a:endParaRPr>
          </a:p>
          <a:p>
            <a:endParaRPr lang="ar-SA" dirty="0"/>
          </a:p>
        </p:txBody>
      </p:sp>
    </p:spTree>
  </p:cSld>
  <p:clrMapOvr>
    <a:masterClrMapping/>
  </p:clrMapOvr>
  <p:transition spd="slow">
    <p:cover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مبادئ ومراحل تطوير المهارات النفسية</a:t>
            </a:r>
            <a:endParaRPr lang="ar-SA" dirty="0"/>
          </a:p>
        </p:txBody>
      </p:sp>
      <p:sp>
        <p:nvSpPr>
          <p:cNvPr id="3" name="عنصر نائب للمحتوى 2"/>
          <p:cNvSpPr>
            <a:spLocks noGrp="1"/>
          </p:cNvSpPr>
          <p:nvPr>
            <p:ph idx="1"/>
          </p:nvPr>
        </p:nvSpPr>
        <p:spPr/>
        <p:txBody>
          <a:bodyPr>
            <a:normAutofit fontScale="92500"/>
          </a:bodyPr>
          <a:lstStyle/>
          <a:p>
            <a:pPr>
              <a:lnSpc>
                <a:spcPct val="200000"/>
              </a:lnSpc>
            </a:pPr>
            <a:r>
              <a:rPr lang="ar-IQ" dirty="0" smtClean="0">
                <a:solidFill>
                  <a:schemeClr val="tx1"/>
                </a:solidFill>
              </a:rPr>
              <a:t>المبدأ الأول : الفروق الفردية </a:t>
            </a:r>
            <a:r>
              <a:rPr lang="en-US" dirty="0" smtClean="0">
                <a:solidFill>
                  <a:schemeClr val="tx1"/>
                </a:solidFill>
              </a:rPr>
              <a:t>Individual Differences </a:t>
            </a:r>
          </a:p>
          <a:p>
            <a:pPr>
              <a:lnSpc>
                <a:spcPct val="200000"/>
              </a:lnSpc>
            </a:pPr>
            <a:r>
              <a:rPr lang="ar-IQ" dirty="0" smtClean="0">
                <a:solidFill>
                  <a:schemeClr val="tx1"/>
                </a:solidFill>
              </a:rPr>
              <a:t>المبدأ الثاني : التوجيه الذاتي </a:t>
            </a:r>
            <a:r>
              <a:rPr lang="en-US" dirty="0" smtClean="0">
                <a:solidFill>
                  <a:schemeClr val="tx1"/>
                </a:solidFill>
              </a:rPr>
              <a:t>Self-Direct </a:t>
            </a:r>
          </a:p>
          <a:p>
            <a:pPr>
              <a:lnSpc>
                <a:spcPct val="200000"/>
              </a:lnSpc>
            </a:pPr>
            <a:r>
              <a:rPr lang="ar-IQ" dirty="0" smtClean="0">
                <a:solidFill>
                  <a:schemeClr val="tx1"/>
                </a:solidFill>
              </a:rPr>
              <a:t>المبدأ الثالث : حالة الأداء المثالية </a:t>
            </a:r>
            <a:r>
              <a:rPr lang="en-US" dirty="0" smtClean="0">
                <a:solidFill>
                  <a:schemeClr val="tx1"/>
                </a:solidFill>
              </a:rPr>
              <a:t>Ideal Performance State</a:t>
            </a:r>
          </a:p>
          <a:p>
            <a:endParaRPr lang="ar-SA" dirty="0"/>
          </a:p>
        </p:txBody>
      </p:sp>
    </p:spTree>
  </p:cSld>
  <p:clrMapOvr>
    <a:masterClrMapping/>
  </p:clrMapOvr>
  <p:transition spd="slow">
    <p:wheel spokes="3"/>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14290"/>
            <a:ext cx="8696356" cy="6643710"/>
          </a:xfrm>
        </p:spPr>
        <p:txBody>
          <a:bodyPr>
            <a:noAutofit/>
          </a:bodyPr>
          <a:lstStyle/>
          <a:p>
            <a:r>
              <a:rPr lang="ar-IQ" sz="2000" b="1" dirty="0" smtClean="0">
                <a:solidFill>
                  <a:srgbClr val="0070C0"/>
                </a:solidFill>
              </a:rPr>
              <a:t>وهناك خمس مراحل متعاقبة ضمن هذا الإطار العام هي كالتالي :</a:t>
            </a:r>
            <a:endParaRPr lang="en-US" sz="2000" dirty="0" smtClean="0">
              <a:solidFill>
                <a:srgbClr val="0070C0"/>
              </a:solidFill>
            </a:endParaRPr>
          </a:p>
          <a:p>
            <a:pPr algn="just"/>
            <a:r>
              <a:rPr lang="ar-IQ" sz="2400" b="1" dirty="0" smtClean="0">
                <a:solidFill>
                  <a:srgbClr val="FF0000"/>
                </a:solidFill>
                <a:latin typeface="Simplified Arabic" pitchFamily="18" charset="-78"/>
                <a:cs typeface="Simplified Arabic" pitchFamily="18" charset="-78"/>
              </a:rPr>
              <a:t>المرحلة الأولى :</a:t>
            </a:r>
            <a:endParaRPr lang="en-US" sz="2400" b="1" dirty="0" smtClean="0">
              <a:solidFill>
                <a:srgbClr val="FF0000"/>
              </a:solidFill>
              <a:latin typeface="Simplified Arabic" pitchFamily="18" charset="-78"/>
              <a:cs typeface="Simplified Arabic" pitchFamily="18" charset="-78"/>
            </a:endParaRPr>
          </a:p>
          <a:p>
            <a:pPr algn="just"/>
            <a:r>
              <a:rPr lang="ar-IQ" sz="2400" b="1" dirty="0" smtClean="0">
                <a:solidFill>
                  <a:srgbClr val="FF0000"/>
                </a:solidFill>
                <a:latin typeface="Simplified Arabic" pitchFamily="18" charset="-78"/>
                <a:cs typeface="Simplified Arabic" pitchFamily="18" charset="-78"/>
              </a:rPr>
              <a:t>تطوير جو ايجابي من خلال خفض الضغط الخارجي وزيادة المساعدة </a:t>
            </a:r>
            <a:r>
              <a:rPr lang="ar-IQ" sz="2400" b="1" dirty="0" smtClean="0">
                <a:solidFill>
                  <a:srgbClr val="FF0000"/>
                </a:solidFill>
                <a:latin typeface="Simplified Arabic" pitchFamily="18" charset="-78"/>
                <a:cs typeface="Simplified Arabic" pitchFamily="18" charset="-78"/>
              </a:rPr>
              <a:t>الخارجية</a:t>
            </a:r>
            <a:endParaRPr lang="en-US" sz="2400" b="1" dirty="0" smtClean="0">
              <a:solidFill>
                <a:srgbClr val="FF0000"/>
              </a:solidFill>
              <a:latin typeface="Simplified Arabic" pitchFamily="18" charset="-78"/>
              <a:cs typeface="Simplified Arabic" pitchFamily="18" charset="-78"/>
            </a:endParaRPr>
          </a:p>
          <a:p>
            <a:pPr algn="just"/>
            <a:r>
              <a:rPr lang="ar-IQ" sz="2400" b="1" dirty="0" smtClean="0">
                <a:solidFill>
                  <a:srgbClr val="00B050"/>
                </a:solidFill>
                <a:latin typeface="Simplified Arabic" pitchFamily="18" charset="-78"/>
                <a:cs typeface="Simplified Arabic" pitchFamily="18" charset="-78"/>
              </a:rPr>
              <a:t>المرحلة الثانية :</a:t>
            </a:r>
            <a:endParaRPr lang="en-US" sz="2400" b="1" dirty="0" smtClean="0">
              <a:solidFill>
                <a:srgbClr val="00B050"/>
              </a:solidFill>
              <a:latin typeface="Simplified Arabic" pitchFamily="18" charset="-78"/>
              <a:cs typeface="Simplified Arabic" pitchFamily="18" charset="-78"/>
            </a:endParaRPr>
          </a:p>
          <a:p>
            <a:pPr algn="just"/>
            <a:r>
              <a:rPr lang="ar-IQ" sz="2400" b="1" dirty="0" smtClean="0">
                <a:solidFill>
                  <a:srgbClr val="00B050"/>
                </a:solidFill>
                <a:latin typeface="Simplified Arabic" pitchFamily="18" charset="-78"/>
                <a:cs typeface="Simplified Arabic" pitchFamily="18" charset="-78"/>
              </a:rPr>
              <a:t>تطوير التحكم في الانفعال عن طريق الاسترخاء العضلي والعقلي بهدف التحكم في الانفعال وخفض الإزعاجات الداخلية </a:t>
            </a:r>
            <a:r>
              <a:rPr lang="ar-IQ" sz="2400" dirty="0" smtClean="0">
                <a:solidFill>
                  <a:schemeClr val="tx1"/>
                </a:solidFill>
                <a:latin typeface="Simplified Arabic" pitchFamily="18" charset="-78"/>
                <a:cs typeface="Simplified Arabic" pitchFamily="18" charset="-78"/>
              </a:rPr>
              <a:t>.</a:t>
            </a:r>
            <a:endParaRPr lang="en-US" sz="2400" dirty="0" smtClean="0">
              <a:solidFill>
                <a:schemeClr val="tx1"/>
              </a:solidFill>
              <a:latin typeface="Simplified Arabic" pitchFamily="18" charset="-78"/>
              <a:cs typeface="Simplified Arabic" pitchFamily="18" charset="-78"/>
            </a:endParaRPr>
          </a:p>
          <a:p>
            <a:pPr algn="just"/>
            <a:r>
              <a:rPr lang="ar-IQ" sz="2400" b="1" dirty="0" smtClean="0">
                <a:solidFill>
                  <a:schemeClr val="tx1"/>
                </a:solidFill>
                <a:latin typeface="Simplified Arabic" pitchFamily="18" charset="-78"/>
                <a:cs typeface="Simplified Arabic" pitchFamily="18" charset="-78"/>
              </a:rPr>
              <a:t>المرحلة الثالثة :</a:t>
            </a:r>
            <a:endParaRPr lang="en-US" sz="2400" b="1" dirty="0" smtClean="0">
              <a:solidFill>
                <a:schemeClr val="tx1"/>
              </a:solidFill>
              <a:latin typeface="Simplified Arabic" pitchFamily="18" charset="-78"/>
              <a:cs typeface="Simplified Arabic" pitchFamily="18" charset="-78"/>
            </a:endParaRPr>
          </a:p>
          <a:p>
            <a:pPr algn="just"/>
            <a:r>
              <a:rPr lang="ar-IQ" sz="2400" b="1" dirty="0" smtClean="0">
                <a:solidFill>
                  <a:schemeClr val="tx1"/>
                </a:solidFill>
                <a:latin typeface="Simplified Arabic" pitchFamily="18" charset="-78"/>
                <a:cs typeface="Simplified Arabic" pitchFamily="18" charset="-78"/>
              </a:rPr>
              <a:t>تطوير التحكم في الانتباه بغض النظر عن الرموز المرتبطة بالواجب الحركي وتتضمن مهارات التحكم في الانتباه ، التصور العقلي ، تركيز الانتباه </a:t>
            </a:r>
            <a:r>
              <a:rPr lang="ar-IQ" sz="2400" b="1" dirty="0" smtClean="0">
                <a:solidFill>
                  <a:schemeClr val="tx1"/>
                </a:solidFill>
                <a:latin typeface="Simplified Arabic" pitchFamily="18" charset="-78"/>
                <a:cs typeface="Simplified Arabic" pitchFamily="18" charset="-78"/>
              </a:rPr>
              <a:t>والاسترخاء</a:t>
            </a:r>
            <a:endParaRPr lang="en-US" sz="2400" b="1" dirty="0" smtClean="0">
              <a:solidFill>
                <a:schemeClr val="tx1"/>
              </a:solidFill>
              <a:latin typeface="Simplified Arabic" pitchFamily="18" charset="-78"/>
              <a:cs typeface="Simplified Arabic" pitchFamily="18" charset="-78"/>
            </a:endParaRPr>
          </a:p>
          <a:p>
            <a:pPr algn="just"/>
            <a:r>
              <a:rPr lang="ar-IQ" sz="2400" b="1" dirty="0" smtClean="0">
                <a:solidFill>
                  <a:srgbClr val="7030A0"/>
                </a:solidFill>
                <a:latin typeface="Simplified Arabic" pitchFamily="18" charset="-78"/>
                <a:cs typeface="Simplified Arabic" pitchFamily="18" charset="-78"/>
              </a:rPr>
              <a:t>المرحلة الرابعة :</a:t>
            </a:r>
            <a:endParaRPr lang="en-US" sz="2400" b="1" dirty="0" smtClean="0">
              <a:solidFill>
                <a:srgbClr val="7030A0"/>
              </a:solidFill>
              <a:latin typeface="Simplified Arabic" pitchFamily="18" charset="-78"/>
              <a:cs typeface="Simplified Arabic" pitchFamily="18" charset="-78"/>
            </a:endParaRPr>
          </a:p>
          <a:p>
            <a:pPr algn="just"/>
            <a:r>
              <a:rPr lang="ar-IQ" sz="2400" b="1" dirty="0" smtClean="0">
                <a:solidFill>
                  <a:srgbClr val="7030A0"/>
                </a:solidFill>
                <a:latin typeface="Simplified Arabic" pitchFamily="18" charset="-78"/>
                <a:cs typeface="Simplified Arabic" pitchFamily="18" charset="-78"/>
              </a:rPr>
              <a:t>تطوير استراتيجيات ما قبل المنافسة وأثناء المنافسة . </a:t>
            </a:r>
            <a:endParaRPr lang="en-US" sz="2400" b="1" dirty="0" smtClean="0">
              <a:solidFill>
                <a:srgbClr val="7030A0"/>
              </a:solidFill>
              <a:latin typeface="Simplified Arabic" pitchFamily="18" charset="-78"/>
              <a:cs typeface="Simplified Arabic" pitchFamily="18" charset="-78"/>
            </a:endParaRPr>
          </a:p>
          <a:p>
            <a:pPr algn="just"/>
            <a:r>
              <a:rPr lang="ar-IQ" sz="2400" b="1" dirty="0" smtClean="0">
                <a:solidFill>
                  <a:srgbClr val="C00000"/>
                </a:solidFill>
                <a:latin typeface="Simplified Arabic" pitchFamily="18" charset="-78"/>
                <a:cs typeface="Simplified Arabic" pitchFamily="18" charset="-78"/>
              </a:rPr>
              <a:t>المرحلة الخامسة :</a:t>
            </a:r>
            <a:endParaRPr lang="en-US" sz="2400" b="1" dirty="0" smtClean="0">
              <a:solidFill>
                <a:srgbClr val="C00000"/>
              </a:solidFill>
              <a:latin typeface="Simplified Arabic" pitchFamily="18" charset="-78"/>
              <a:cs typeface="Simplified Arabic" pitchFamily="18" charset="-78"/>
            </a:endParaRPr>
          </a:p>
          <a:p>
            <a:pPr algn="just"/>
            <a:r>
              <a:rPr lang="ar-IQ" sz="2400" b="1" dirty="0" smtClean="0">
                <a:solidFill>
                  <a:srgbClr val="C00000"/>
                </a:solidFill>
                <a:latin typeface="Simplified Arabic" pitchFamily="18" charset="-78"/>
                <a:cs typeface="Simplified Arabic" pitchFamily="18" charset="-78"/>
              </a:rPr>
              <a:t>تطبيق المهارات والاستراتيجيات في التدريب على شكل منافسه وتتطلب هذه المرحلة التقويم المتواصل وصقل المهارات والاستراتيجيات ففي حالة الفشل في </a:t>
            </a:r>
            <a:r>
              <a:rPr lang="ar-IQ" sz="2400" b="1" dirty="0" err="1" smtClean="0">
                <a:solidFill>
                  <a:srgbClr val="C00000"/>
                </a:solidFill>
                <a:latin typeface="Simplified Arabic" pitchFamily="18" charset="-78"/>
                <a:cs typeface="Simplified Arabic" pitchFamily="18" charset="-78"/>
              </a:rPr>
              <a:t>الاداء</a:t>
            </a:r>
            <a:r>
              <a:rPr lang="ar-IQ" sz="2400" b="1" dirty="0" smtClean="0">
                <a:solidFill>
                  <a:srgbClr val="C00000"/>
                </a:solidFill>
                <a:latin typeface="Simplified Arabic" pitchFamily="18" charset="-78"/>
                <a:cs typeface="Simplified Arabic" pitchFamily="18" charset="-78"/>
              </a:rPr>
              <a:t> فان العمل الشاق على المهارات النفسية يصبح ضرورة قصوى </a:t>
            </a:r>
            <a:r>
              <a:rPr lang="ar-IQ" sz="1100" b="1" dirty="0" smtClean="0">
                <a:solidFill>
                  <a:srgbClr val="C00000"/>
                </a:solidFill>
              </a:rPr>
              <a:t>. </a:t>
            </a:r>
            <a:endParaRPr lang="en-US" sz="1100" b="1" dirty="0">
              <a:solidFill>
                <a:srgbClr val="C00000"/>
              </a:solidFill>
            </a:endParaRPr>
          </a:p>
        </p:txBody>
      </p:sp>
    </p:spTree>
  </p:cSld>
  <p:clrMapOvr>
    <a:masterClrMapping/>
  </p:clrMapOvr>
  <p:transition spd="slow">
    <p:checke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alpha val="4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b="1" dirty="0" smtClean="0">
                <a:solidFill>
                  <a:srgbClr val="00B050"/>
                </a:solidFill>
                <a:latin typeface="Simplified Arabic" pitchFamily="18" charset="-78"/>
                <a:cs typeface="Simplified Arabic" pitchFamily="18" charset="-78"/>
              </a:rPr>
              <a:t>بعض المفاهيم الخاطئة المرتبطة بتدريب المهارات النفسية</a:t>
            </a:r>
            <a:endParaRPr lang="ar-SA" dirty="0">
              <a:solidFill>
                <a:srgbClr val="00B05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p:txBody>
          <a:bodyPr>
            <a:normAutofit fontScale="92500" lnSpcReduction="20000"/>
          </a:bodyPr>
          <a:lstStyle/>
          <a:p>
            <a:r>
              <a:rPr lang="ar-SA" dirty="0" smtClean="0">
                <a:solidFill>
                  <a:schemeClr val="tx1"/>
                </a:solidFill>
              </a:rPr>
              <a:t>هناك بعض المفاهيم الخاطئة لدى البعض بالنسبة لاستخدام الطرق والوسائل المختلفة لتدريب اللاعبين على المهارات النفسية ،ومنها:</a:t>
            </a:r>
            <a:r>
              <a:rPr lang="en-US" dirty="0" smtClean="0">
                <a:solidFill>
                  <a:schemeClr val="tx1"/>
                </a:solidFill>
              </a:rPr>
              <a:t/>
            </a:r>
            <a:br>
              <a:rPr lang="en-US" dirty="0" smtClean="0">
                <a:solidFill>
                  <a:schemeClr val="tx1"/>
                </a:solidFill>
              </a:rPr>
            </a:br>
            <a:r>
              <a:rPr lang="en-US" dirty="0" smtClean="0">
                <a:solidFill>
                  <a:schemeClr val="tx1"/>
                </a:solidFill>
              </a:rPr>
              <a:t>• </a:t>
            </a:r>
            <a:r>
              <a:rPr lang="ar-SA" dirty="0" smtClean="0">
                <a:solidFill>
                  <a:schemeClr val="tx1"/>
                </a:solidFill>
              </a:rPr>
              <a:t>تدريب المهارات النفسية يصلح فقط للاعبين ذوى المشكلات</a:t>
            </a:r>
            <a:r>
              <a:rPr lang="en-US" dirty="0" smtClean="0">
                <a:solidFill>
                  <a:schemeClr val="tx1"/>
                </a:solidFill>
              </a:rPr>
              <a:t>.*</a:t>
            </a:r>
            <a:br>
              <a:rPr lang="en-US" dirty="0" smtClean="0">
                <a:solidFill>
                  <a:schemeClr val="tx1"/>
                </a:solidFill>
              </a:rPr>
            </a:br>
            <a:r>
              <a:rPr lang="en-US" dirty="0" smtClean="0">
                <a:solidFill>
                  <a:schemeClr val="tx1"/>
                </a:solidFill>
              </a:rPr>
              <a:t>• </a:t>
            </a:r>
            <a:r>
              <a:rPr lang="ar-SA" dirty="0" smtClean="0">
                <a:solidFill>
                  <a:schemeClr val="tx1"/>
                </a:solidFill>
              </a:rPr>
              <a:t>اللاعبين ليسوا مرضى نفسيين</a:t>
            </a:r>
            <a:r>
              <a:rPr lang="en-US" dirty="0" smtClean="0">
                <a:solidFill>
                  <a:schemeClr val="tx1"/>
                </a:solidFill>
              </a:rPr>
              <a:t>.*</a:t>
            </a:r>
            <a:br>
              <a:rPr lang="en-US" dirty="0" smtClean="0">
                <a:solidFill>
                  <a:schemeClr val="tx1"/>
                </a:solidFill>
              </a:rPr>
            </a:br>
            <a:r>
              <a:rPr lang="en-US" dirty="0" smtClean="0">
                <a:solidFill>
                  <a:schemeClr val="tx1"/>
                </a:solidFill>
              </a:rPr>
              <a:t>• </a:t>
            </a:r>
            <a:r>
              <a:rPr lang="ar-SA" dirty="0" smtClean="0">
                <a:solidFill>
                  <a:schemeClr val="tx1"/>
                </a:solidFill>
              </a:rPr>
              <a:t>تدريب المهارات النفسية يصلح فقط للاعبين المتفوقين</a:t>
            </a:r>
            <a:r>
              <a:rPr lang="en-US" dirty="0" smtClean="0">
                <a:solidFill>
                  <a:schemeClr val="tx1"/>
                </a:solidFill>
              </a:rPr>
              <a:t>.*</a:t>
            </a:r>
            <a:br>
              <a:rPr lang="en-US" dirty="0" smtClean="0">
                <a:solidFill>
                  <a:schemeClr val="tx1"/>
                </a:solidFill>
              </a:rPr>
            </a:br>
            <a:r>
              <a:rPr lang="en-US" dirty="0" smtClean="0">
                <a:solidFill>
                  <a:schemeClr val="tx1"/>
                </a:solidFill>
              </a:rPr>
              <a:t>• </a:t>
            </a:r>
            <a:r>
              <a:rPr lang="ar-SA" dirty="0" smtClean="0">
                <a:solidFill>
                  <a:schemeClr val="tx1"/>
                </a:solidFill>
              </a:rPr>
              <a:t>المهارات النفسية فطرية لدى اللاعب نتيجة للعوامل الوراثية</a:t>
            </a:r>
            <a:r>
              <a:rPr lang="en-US" dirty="0" smtClean="0">
                <a:solidFill>
                  <a:schemeClr val="tx1"/>
                </a:solidFill>
              </a:rPr>
              <a:t>.*</a:t>
            </a:r>
            <a:br>
              <a:rPr lang="en-US" dirty="0" smtClean="0">
                <a:solidFill>
                  <a:schemeClr val="tx1"/>
                </a:solidFill>
              </a:rPr>
            </a:br>
            <a:r>
              <a:rPr lang="en-US" dirty="0" smtClean="0">
                <a:solidFill>
                  <a:schemeClr val="tx1"/>
                </a:solidFill>
              </a:rPr>
              <a:t> </a:t>
            </a:r>
            <a:r>
              <a:rPr lang="ar-IQ" dirty="0" smtClean="0">
                <a:solidFill>
                  <a:schemeClr val="tx1"/>
                </a:solidFill>
              </a:rPr>
              <a:t>*</a:t>
            </a:r>
            <a:r>
              <a:rPr lang="ar-SA" dirty="0" err="1" smtClean="0">
                <a:solidFill>
                  <a:schemeClr val="tx1"/>
                </a:solidFill>
              </a:rPr>
              <a:t>ان</a:t>
            </a:r>
            <a:r>
              <a:rPr lang="ar-SA" dirty="0" smtClean="0">
                <a:solidFill>
                  <a:schemeClr val="tx1"/>
                </a:solidFill>
              </a:rPr>
              <a:t> تركيز التدريب يجب أن ينصب على التخطيط للتدريب على المهارات الحركية والبدنية والخططية</a:t>
            </a:r>
            <a:endParaRPr lang="ar-SA" dirty="0">
              <a:solidFill>
                <a:schemeClr val="tx1"/>
              </a:solidFill>
            </a:endParaRPr>
          </a:p>
        </p:txBody>
      </p:sp>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ترابط المهارات النفسية</a:t>
            </a:r>
            <a:endParaRPr lang="ar-SA" dirty="0"/>
          </a:p>
        </p:txBody>
      </p:sp>
      <p:sp>
        <p:nvSpPr>
          <p:cNvPr id="3" name="عنصر نائب للمحتوى 2"/>
          <p:cNvSpPr>
            <a:spLocks noGrp="1"/>
          </p:cNvSpPr>
          <p:nvPr>
            <p:ph idx="1"/>
          </p:nvPr>
        </p:nvSpPr>
        <p:spPr>
          <a:xfrm>
            <a:off x="304800" y="1285860"/>
            <a:ext cx="8839200" cy="4794265"/>
          </a:xfrm>
        </p:spPr>
        <p:txBody>
          <a:bodyPr>
            <a:normAutofit lnSpcReduction="10000"/>
          </a:bodyPr>
          <a:lstStyle/>
          <a:p>
            <a:r>
              <a:rPr lang="ar-IQ" dirty="0" smtClean="0"/>
              <a:t>1</a:t>
            </a:r>
            <a:r>
              <a:rPr lang="ar-IQ" b="1" dirty="0" smtClean="0">
                <a:solidFill>
                  <a:schemeClr val="tx1"/>
                </a:solidFill>
                <a:latin typeface="Simplified Arabic" pitchFamily="18" charset="-78"/>
                <a:cs typeface="Simplified Arabic" pitchFamily="18" charset="-78"/>
              </a:rPr>
              <a:t>-</a:t>
            </a:r>
            <a:r>
              <a:rPr lang="ar-IQ" b="1" dirty="0" smtClean="0">
                <a:solidFill>
                  <a:schemeClr val="tx1"/>
                </a:solidFill>
                <a:latin typeface="Simplified Arabic" pitchFamily="18" charset="-78"/>
                <a:cs typeface="Simplified Arabic" pitchFamily="18" charset="-78"/>
              </a:rPr>
              <a:t> - الوصول الى حالة من الاسترخاء يؤدي الى فاعلية التصور العقلي وفي نفس الوقت فان التصور العقلي ذو فاعلية في تعلم الوصول الى الاسترخاء .</a:t>
            </a:r>
            <a:endParaRPr lang="en-US" b="1" dirty="0" smtClean="0">
              <a:solidFill>
                <a:schemeClr val="tx1"/>
              </a:solidFill>
              <a:latin typeface="Simplified Arabic" pitchFamily="18" charset="-78"/>
              <a:cs typeface="Simplified Arabic" pitchFamily="18" charset="-78"/>
            </a:endParaRPr>
          </a:p>
          <a:p>
            <a:r>
              <a:rPr lang="ar-IQ" b="1" dirty="0" smtClean="0">
                <a:solidFill>
                  <a:schemeClr val="tx1"/>
                </a:solidFill>
                <a:latin typeface="Simplified Arabic" pitchFamily="18" charset="-78"/>
                <a:cs typeface="Simplified Arabic" pitchFamily="18" charset="-78"/>
              </a:rPr>
              <a:t>2- التحكم في الطاقة النفسية يؤدي </a:t>
            </a:r>
            <a:r>
              <a:rPr lang="ar-IQ" b="1" dirty="0" err="1" smtClean="0">
                <a:solidFill>
                  <a:schemeClr val="tx1"/>
                </a:solidFill>
                <a:latin typeface="Simplified Arabic" pitchFamily="18" charset="-78"/>
                <a:cs typeface="Simplified Arabic" pitchFamily="18" charset="-78"/>
              </a:rPr>
              <a:t>الى</a:t>
            </a:r>
            <a:r>
              <a:rPr lang="ar-IQ" b="1" dirty="0" smtClean="0">
                <a:solidFill>
                  <a:schemeClr val="tx1"/>
                </a:solidFill>
                <a:latin typeface="Simplified Arabic" pitchFamily="18" charset="-78"/>
                <a:cs typeface="Simplified Arabic" pitchFamily="18" charset="-78"/>
              </a:rPr>
              <a:t> تجنب التوتر وفي نفس الوقت فان التوتر المناسب يؤدي </a:t>
            </a:r>
            <a:r>
              <a:rPr lang="ar-IQ" b="1" dirty="0" err="1" smtClean="0">
                <a:solidFill>
                  <a:schemeClr val="tx1"/>
                </a:solidFill>
                <a:latin typeface="Simplified Arabic" pitchFamily="18" charset="-78"/>
                <a:cs typeface="Simplified Arabic" pitchFamily="18" charset="-78"/>
              </a:rPr>
              <a:t>الى</a:t>
            </a:r>
            <a:r>
              <a:rPr lang="ar-IQ" b="1" dirty="0" smtClean="0">
                <a:solidFill>
                  <a:schemeClr val="tx1"/>
                </a:solidFill>
                <a:latin typeface="Simplified Arabic" pitchFamily="18" charset="-78"/>
                <a:cs typeface="Simplified Arabic" pitchFamily="18" charset="-78"/>
              </a:rPr>
              <a:t> طاقة نفسية عالية .</a:t>
            </a:r>
            <a:endParaRPr lang="en-US" b="1" dirty="0" smtClean="0">
              <a:solidFill>
                <a:schemeClr val="tx1"/>
              </a:solidFill>
              <a:latin typeface="Simplified Arabic" pitchFamily="18" charset="-78"/>
              <a:cs typeface="Simplified Arabic" pitchFamily="18" charset="-78"/>
            </a:endParaRPr>
          </a:p>
          <a:p>
            <a:r>
              <a:rPr lang="ar-IQ" b="1" dirty="0" smtClean="0">
                <a:solidFill>
                  <a:schemeClr val="tx1"/>
                </a:solidFill>
                <a:latin typeface="Simplified Arabic" pitchFamily="18" charset="-78"/>
                <a:cs typeface="Simplified Arabic" pitchFamily="18" charset="-78"/>
              </a:rPr>
              <a:t>3- يمكن تنمية تركيز الانتباه من خلال التصور الذهني وحتى يمكن التصور الذهني بفاعلية يجب التركيز على التصورات المطلوبة .</a:t>
            </a:r>
            <a:endParaRPr lang="en-US" b="1" dirty="0" smtClean="0">
              <a:solidFill>
                <a:schemeClr val="tx1"/>
              </a:solidFill>
              <a:latin typeface="Simplified Arabic" pitchFamily="18" charset="-78"/>
              <a:cs typeface="Simplified Arabic" pitchFamily="18" charset="-78"/>
            </a:endParaRPr>
          </a:p>
          <a:p>
            <a:r>
              <a:rPr lang="ar-IQ" b="1" dirty="0" smtClean="0">
                <a:solidFill>
                  <a:schemeClr val="tx1"/>
                </a:solidFill>
                <a:latin typeface="Simplified Arabic" pitchFamily="18" charset="-78"/>
                <a:cs typeface="Simplified Arabic" pitchFamily="18" charset="-78"/>
              </a:rPr>
              <a:t>4- الانتباه والتركيز ضرورة في وضع </a:t>
            </a:r>
            <a:r>
              <a:rPr lang="ar-IQ" b="1" dirty="0" err="1" smtClean="0">
                <a:solidFill>
                  <a:schemeClr val="tx1"/>
                </a:solidFill>
                <a:latin typeface="Simplified Arabic" pitchFamily="18" charset="-78"/>
                <a:cs typeface="Simplified Arabic" pitchFamily="18" charset="-78"/>
              </a:rPr>
              <a:t>الاهداف</a:t>
            </a:r>
            <a:r>
              <a:rPr lang="ar-IQ" b="1" dirty="0" smtClean="0">
                <a:solidFill>
                  <a:schemeClr val="tx1"/>
                </a:solidFill>
                <a:latin typeface="Simplified Arabic" pitchFamily="18" charset="-78"/>
                <a:cs typeface="Simplified Arabic" pitchFamily="18" charset="-78"/>
              </a:rPr>
              <a:t> لتطوير </a:t>
            </a:r>
            <a:r>
              <a:rPr lang="ar-IQ" b="1" dirty="0" err="1" smtClean="0">
                <a:solidFill>
                  <a:schemeClr val="tx1"/>
                </a:solidFill>
                <a:latin typeface="Simplified Arabic" pitchFamily="18" charset="-78"/>
                <a:cs typeface="Simplified Arabic" pitchFamily="18" charset="-78"/>
              </a:rPr>
              <a:t>الاداء</a:t>
            </a:r>
            <a:r>
              <a:rPr lang="ar-IQ" b="1" dirty="0" smtClean="0">
                <a:solidFill>
                  <a:schemeClr val="tx1"/>
                </a:solidFill>
                <a:latin typeface="Simplified Arabic" pitchFamily="18" charset="-78"/>
                <a:cs typeface="Simplified Arabic" pitchFamily="18" charset="-78"/>
              </a:rPr>
              <a:t> ومن </a:t>
            </a:r>
            <a:r>
              <a:rPr lang="ar-IQ" b="1" dirty="0" err="1" smtClean="0">
                <a:solidFill>
                  <a:schemeClr val="tx1"/>
                </a:solidFill>
                <a:latin typeface="Simplified Arabic" pitchFamily="18" charset="-78"/>
                <a:cs typeface="Simplified Arabic" pitchFamily="18" charset="-78"/>
              </a:rPr>
              <a:t>الاهداف</a:t>
            </a:r>
            <a:r>
              <a:rPr lang="ar-IQ" b="1" dirty="0" smtClean="0">
                <a:solidFill>
                  <a:schemeClr val="tx1"/>
                </a:solidFill>
                <a:latin typeface="Simplified Arabic" pitchFamily="18" charset="-78"/>
                <a:cs typeface="Simplified Arabic" pitchFamily="18" charset="-78"/>
              </a:rPr>
              <a:t> العامة تنمية مهارات الانتباه لدى اللاعب </a:t>
            </a:r>
            <a:endParaRPr lang="ar-SA" b="1" dirty="0">
              <a:solidFill>
                <a:schemeClr val="tx1"/>
              </a:solidFill>
              <a:latin typeface="Simplified Arabic" pitchFamily="18" charset="-78"/>
              <a:cs typeface="Simplified Arabic" pitchFamily="18" charset="-78"/>
            </a:endParaRPr>
          </a:p>
        </p:txBody>
      </p:sp>
    </p:spTree>
  </p:cSld>
  <p:clrMapOvr>
    <a:masterClrMapping/>
  </p:clrMapOvr>
  <p:transition spd="slow">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571480"/>
            <a:ext cx="8624918" cy="5508645"/>
          </a:xfrm>
        </p:spPr>
        <p:txBody>
          <a:bodyPr>
            <a:normAutofit lnSpcReduction="10000"/>
          </a:bodyPr>
          <a:lstStyle/>
          <a:p>
            <a:r>
              <a:rPr lang="ar-IQ" dirty="0" smtClean="0"/>
              <a:t>5</a:t>
            </a:r>
            <a:r>
              <a:rPr lang="ar-IQ" dirty="0" smtClean="0">
                <a:solidFill>
                  <a:schemeClr val="tx1"/>
                </a:solidFill>
                <a:latin typeface="Simplified Arabic" pitchFamily="18" charset="-78"/>
                <a:cs typeface="Simplified Arabic" pitchFamily="18" charset="-78"/>
              </a:rPr>
              <a:t>- تزيد فاعلية التحديات </a:t>
            </a:r>
            <a:r>
              <a:rPr lang="ar-IQ" dirty="0" err="1" smtClean="0">
                <a:solidFill>
                  <a:schemeClr val="tx1"/>
                </a:solidFill>
                <a:latin typeface="Simplified Arabic" pitchFamily="18" charset="-78"/>
                <a:cs typeface="Simplified Arabic" pitchFamily="18" charset="-78"/>
              </a:rPr>
              <a:t>والاهداف</a:t>
            </a:r>
            <a:r>
              <a:rPr lang="ar-IQ" dirty="0" smtClean="0">
                <a:solidFill>
                  <a:schemeClr val="tx1"/>
                </a:solidFill>
                <a:latin typeface="Simplified Arabic" pitchFamily="18" charset="-78"/>
                <a:cs typeface="Simplified Arabic" pitchFamily="18" charset="-78"/>
              </a:rPr>
              <a:t> الواقعية والسلوك الفعال والطاقة النفسية عندما يتم توجيهها عن طريق وضع </a:t>
            </a:r>
            <a:r>
              <a:rPr lang="ar-IQ" dirty="0" err="1" smtClean="0">
                <a:solidFill>
                  <a:schemeClr val="tx1"/>
                </a:solidFill>
                <a:latin typeface="Simplified Arabic" pitchFamily="18" charset="-78"/>
                <a:cs typeface="Simplified Arabic" pitchFamily="18" charset="-78"/>
              </a:rPr>
              <a:t>الاهداف</a:t>
            </a:r>
            <a:r>
              <a:rPr lang="ar-IQ" dirty="0" smtClean="0">
                <a:solidFill>
                  <a:schemeClr val="tx1"/>
                </a:solidFill>
                <a:latin typeface="Simplified Arabic" pitchFamily="18" charset="-78"/>
                <a:cs typeface="Simplified Arabic" pitchFamily="18" charset="-78"/>
              </a:rPr>
              <a:t> .</a:t>
            </a:r>
            <a:endParaRPr lang="en-US" dirty="0" smtClean="0">
              <a:solidFill>
                <a:schemeClr val="tx1"/>
              </a:solidFill>
              <a:latin typeface="Simplified Arabic" pitchFamily="18" charset="-78"/>
              <a:cs typeface="Simplified Arabic" pitchFamily="18" charset="-78"/>
            </a:endParaRPr>
          </a:p>
          <a:p>
            <a:r>
              <a:rPr lang="ar-IQ" dirty="0" smtClean="0">
                <a:solidFill>
                  <a:schemeClr val="tx1"/>
                </a:solidFill>
                <a:latin typeface="Simplified Arabic" pitchFamily="18" charset="-78"/>
                <a:cs typeface="Simplified Arabic" pitchFamily="18" charset="-78"/>
              </a:rPr>
              <a:t>6- انخفاض </a:t>
            </a:r>
            <a:r>
              <a:rPr lang="ar-IQ" dirty="0" err="1" smtClean="0">
                <a:solidFill>
                  <a:schemeClr val="tx1"/>
                </a:solidFill>
                <a:latin typeface="Simplified Arabic" pitchFamily="18" charset="-78"/>
                <a:cs typeface="Simplified Arabic" pitchFamily="18" charset="-78"/>
              </a:rPr>
              <a:t>او</a:t>
            </a:r>
            <a:r>
              <a:rPr lang="ar-IQ" dirty="0" smtClean="0">
                <a:solidFill>
                  <a:schemeClr val="tx1"/>
                </a:solidFill>
                <a:latin typeface="Simplified Arabic" pitchFamily="18" charset="-78"/>
                <a:cs typeface="Simplified Arabic" pitchFamily="18" charset="-78"/>
              </a:rPr>
              <a:t> زيادة الطاقة النفسية يؤثر في القدرة على التصور العقلي بفاعلية ومن خلال التصور العقلي </a:t>
            </a:r>
            <a:r>
              <a:rPr lang="ar-IQ" dirty="0" err="1" smtClean="0">
                <a:solidFill>
                  <a:schemeClr val="tx1"/>
                </a:solidFill>
                <a:latin typeface="Simplified Arabic" pitchFamily="18" charset="-78"/>
                <a:cs typeface="Simplified Arabic" pitchFamily="18" charset="-78"/>
              </a:rPr>
              <a:t>للاداء</a:t>
            </a:r>
            <a:r>
              <a:rPr lang="ar-IQ" dirty="0" smtClean="0">
                <a:solidFill>
                  <a:schemeClr val="tx1"/>
                </a:solidFill>
                <a:latin typeface="Simplified Arabic" pitchFamily="18" charset="-78"/>
                <a:cs typeface="Simplified Arabic" pitchFamily="18" charset="-78"/>
              </a:rPr>
              <a:t> المثالي يمكن التعرف على مستويات الطاقة النفسية المثلى .</a:t>
            </a:r>
            <a:endParaRPr lang="en-US" dirty="0" smtClean="0">
              <a:solidFill>
                <a:schemeClr val="tx1"/>
              </a:solidFill>
              <a:latin typeface="Simplified Arabic" pitchFamily="18" charset="-78"/>
              <a:cs typeface="Simplified Arabic" pitchFamily="18" charset="-78"/>
            </a:endParaRPr>
          </a:p>
          <a:p>
            <a:r>
              <a:rPr lang="ar-IQ" dirty="0" smtClean="0">
                <a:solidFill>
                  <a:schemeClr val="tx1"/>
                </a:solidFill>
                <a:latin typeface="Simplified Arabic" pitchFamily="18" charset="-78"/>
                <a:cs typeface="Simplified Arabic" pitchFamily="18" charset="-78"/>
              </a:rPr>
              <a:t>7- التحكم في التوتر والانفعال وتطوير تركيز الانتباه يساعد بصوره كبيرة في عزل اللاعب عن التركيز في </a:t>
            </a:r>
            <a:r>
              <a:rPr lang="ar-IQ" dirty="0" err="1" smtClean="0">
                <a:solidFill>
                  <a:schemeClr val="tx1"/>
                </a:solidFill>
                <a:latin typeface="Simplified Arabic" pitchFamily="18" charset="-78"/>
                <a:cs typeface="Simplified Arabic" pitchFamily="18" charset="-78"/>
              </a:rPr>
              <a:t>الافكار</a:t>
            </a:r>
            <a:r>
              <a:rPr lang="ar-IQ" dirty="0" smtClean="0">
                <a:solidFill>
                  <a:schemeClr val="tx1"/>
                </a:solidFill>
                <a:latin typeface="Simplified Arabic" pitchFamily="18" charset="-78"/>
                <a:cs typeface="Simplified Arabic" pitchFamily="18" charset="-78"/>
              </a:rPr>
              <a:t> السلبية والتي هي </a:t>
            </a:r>
            <a:r>
              <a:rPr lang="ar-IQ" dirty="0" err="1" smtClean="0">
                <a:solidFill>
                  <a:schemeClr val="tx1"/>
                </a:solidFill>
                <a:latin typeface="Simplified Arabic" pitchFamily="18" charset="-78"/>
                <a:cs typeface="Simplified Arabic" pitchFamily="18" charset="-78"/>
              </a:rPr>
              <a:t>اهم</a:t>
            </a:r>
            <a:r>
              <a:rPr lang="ar-IQ" dirty="0" smtClean="0">
                <a:solidFill>
                  <a:schemeClr val="tx1"/>
                </a:solidFill>
                <a:latin typeface="Simplified Arabic" pitchFamily="18" charset="-78"/>
                <a:cs typeface="Simplified Arabic" pitchFamily="18" charset="-78"/>
              </a:rPr>
              <a:t> مصادر التوتر .</a:t>
            </a:r>
            <a:endParaRPr lang="en-US" dirty="0" smtClean="0">
              <a:solidFill>
                <a:schemeClr val="tx1"/>
              </a:solidFill>
              <a:latin typeface="Simplified Arabic" pitchFamily="18" charset="-78"/>
              <a:cs typeface="Simplified Arabic" pitchFamily="18" charset="-78"/>
            </a:endParaRPr>
          </a:p>
          <a:p>
            <a:r>
              <a:rPr lang="ar-IQ" dirty="0" smtClean="0">
                <a:solidFill>
                  <a:schemeClr val="tx1"/>
                </a:solidFill>
                <a:latin typeface="Simplified Arabic" pitchFamily="18" charset="-78"/>
                <a:cs typeface="Simplified Arabic" pitchFamily="18" charset="-78"/>
              </a:rPr>
              <a:t>8- التصور العقلي </a:t>
            </a:r>
            <a:r>
              <a:rPr lang="ar-IQ" dirty="0" err="1" smtClean="0">
                <a:solidFill>
                  <a:schemeClr val="tx1"/>
                </a:solidFill>
                <a:latin typeface="Simplified Arabic" pitchFamily="18" charset="-78"/>
                <a:cs typeface="Simplified Arabic" pitchFamily="18" charset="-78"/>
              </a:rPr>
              <a:t>للاهداف</a:t>
            </a:r>
            <a:r>
              <a:rPr lang="ar-IQ" dirty="0" smtClean="0">
                <a:solidFill>
                  <a:schemeClr val="tx1"/>
                </a:solidFill>
                <a:latin typeface="Simplified Arabic" pitchFamily="18" charset="-78"/>
                <a:cs typeface="Simplified Arabic" pitchFamily="18" charset="-78"/>
              </a:rPr>
              <a:t> طريقة فعالة للالتزام بالوصول </a:t>
            </a:r>
            <a:r>
              <a:rPr lang="ar-IQ" dirty="0" err="1" smtClean="0">
                <a:solidFill>
                  <a:schemeClr val="tx1"/>
                </a:solidFill>
                <a:latin typeface="Simplified Arabic" pitchFamily="18" charset="-78"/>
                <a:cs typeface="Simplified Arabic" pitchFamily="18" charset="-78"/>
              </a:rPr>
              <a:t>الى</a:t>
            </a:r>
            <a:r>
              <a:rPr lang="ar-IQ" dirty="0" smtClean="0">
                <a:solidFill>
                  <a:schemeClr val="tx1"/>
                </a:solidFill>
                <a:latin typeface="Simplified Arabic" pitchFamily="18" charset="-78"/>
                <a:cs typeface="Simplified Arabic" pitchFamily="18" charset="-78"/>
              </a:rPr>
              <a:t> </a:t>
            </a:r>
            <a:r>
              <a:rPr lang="ar-IQ" dirty="0" err="1" smtClean="0">
                <a:solidFill>
                  <a:schemeClr val="tx1"/>
                </a:solidFill>
                <a:latin typeface="Simplified Arabic" pitchFamily="18" charset="-78"/>
                <a:cs typeface="Simplified Arabic" pitchFamily="18" charset="-78"/>
              </a:rPr>
              <a:t>الاهداف</a:t>
            </a:r>
            <a:r>
              <a:rPr lang="ar-IQ" dirty="0" smtClean="0">
                <a:solidFill>
                  <a:schemeClr val="tx1"/>
                </a:solidFill>
                <a:latin typeface="Simplified Arabic" pitchFamily="18" charset="-78"/>
                <a:cs typeface="Simplified Arabic" pitchFamily="18" charset="-78"/>
              </a:rPr>
              <a:t> ويمكن تطوير التصور العقلي بدرجة كبيرة عند وضع </a:t>
            </a:r>
            <a:r>
              <a:rPr lang="ar-IQ" dirty="0" err="1" smtClean="0">
                <a:solidFill>
                  <a:schemeClr val="tx1"/>
                </a:solidFill>
                <a:latin typeface="Simplified Arabic" pitchFamily="18" charset="-78"/>
                <a:cs typeface="Simplified Arabic" pitchFamily="18" charset="-78"/>
              </a:rPr>
              <a:t>اهداف</a:t>
            </a:r>
            <a:r>
              <a:rPr lang="ar-IQ" dirty="0" smtClean="0">
                <a:solidFill>
                  <a:schemeClr val="tx1"/>
                </a:solidFill>
                <a:latin typeface="Simplified Arabic" pitchFamily="18" charset="-78"/>
                <a:cs typeface="Simplified Arabic" pitchFamily="18" charset="-78"/>
              </a:rPr>
              <a:t> واقعية لممارسة التصور العقلي يوميا</a:t>
            </a:r>
            <a:endParaRPr lang="ar-SA" dirty="0">
              <a:solidFill>
                <a:schemeClr val="tx1"/>
              </a:solidFill>
              <a:latin typeface="Simplified Arabic" pitchFamily="18" charset="-78"/>
              <a:cs typeface="Simplified Arabic" pitchFamily="18" charset="-78"/>
            </a:endParaRPr>
          </a:p>
        </p:txBody>
      </p:sp>
    </p:spTree>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8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85728"/>
            <a:ext cx="8686800" cy="838200"/>
          </a:xfrm>
        </p:spPr>
        <p:txBody>
          <a:bodyPr/>
          <a:lstStyle/>
          <a:p>
            <a:r>
              <a:rPr lang="ar-IQ" b="1" dirty="0" smtClean="0"/>
              <a:t>فترات التدريب المناسبة</a:t>
            </a:r>
            <a:endParaRPr lang="ar-SA" dirty="0"/>
          </a:p>
        </p:txBody>
      </p:sp>
      <p:sp>
        <p:nvSpPr>
          <p:cNvPr id="3" name="عنصر نائب للمحتوى 2"/>
          <p:cNvSpPr>
            <a:spLocks noGrp="1"/>
          </p:cNvSpPr>
          <p:nvPr>
            <p:ph idx="1"/>
          </p:nvPr>
        </p:nvSpPr>
        <p:spPr>
          <a:xfrm>
            <a:off x="304800" y="1285860"/>
            <a:ext cx="8839200" cy="4794265"/>
          </a:xfrm>
        </p:spPr>
        <p:txBody>
          <a:bodyPr>
            <a:normAutofit fontScale="70000" lnSpcReduction="20000"/>
          </a:bodyPr>
          <a:lstStyle/>
          <a:p>
            <a:r>
              <a:rPr lang="ar-IQ" dirty="0" smtClean="0"/>
              <a:t>-	</a:t>
            </a:r>
            <a:r>
              <a:rPr lang="ar-IQ" sz="3400" dirty="0" smtClean="0">
                <a:solidFill>
                  <a:schemeClr val="tx1"/>
                </a:solidFill>
                <a:latin typeface="Simplified Arabic" pitchFamily="18" charset="-78"/>
                <a:cs typeface="Simplified Arabic" pitchFamily="18" charset="-78"/>
              </a:rPr>
              <a:t>أفضل توقيت لبدء التدريب علي المهارات النفسية في الفترة الإعدادية قبل الاشتراك الفعلي في المنافسات الرسمية، أو في غضون فترة ما بعد النافسات حيث أن هذه الفترة تتميز بالوقت المتسع لتعليم المهارات </a:t>
            </a:r>
            <a:r>
              <a:rPr lang="ar-IQ" sz="3400" dirty="0" err="1" smtClean="0">
                <a:solidFill>
                  <a:schemeClr val="tx1"/>
                </a:solidFill>
                <a:latin typeface="Simplified Arabic" pitchFamily="18" charset="-78"/>
                <a:cs typeface="Simplified Arabic" pitchFamily="18" charset="-78"/>
              </a:rPr>
              <a:t>ولايكون</a:t>
            </a:r>
            <a:r>
              <a:rPr lang="ar-IQ" sz="3400" dirty="0" smtClean="0">
                <a:solidFill>
                  <a:schemeClr val="tx1"/>
                </a:solidFill>
                <a:latin typeface="Simplified Arabic" pitchFamily="18" charset="-78"/>
                <a:cs typeface="Simplified Arabic" pitchFamily="18" charset="-78"/>
              </a:rPr>
              <a:t> اللاعب تحت تأثير ضغوط المنافسات الرياضية.</a:t>
            </a:r>
            <a:endParaRPr lang="en-US" sz="3400" dirty="0" smtClean="0">
              <a:solidFill>
                <a:schemeClr val="tx1"/>
              </a:solidFill>
              <a:latin typeface="Simplified Arabic" pitchFamily="18" charset="-78"/>
              <a:cs typeface="Simplified Arabic" pitchFamily="18" charset="-78"/>
            </a:endParaRPr>
          </a:p>
          <a:p>
            <a:r>
              <a:rPr lang="ar-IQ" sz="3400" dirty="0" smtClean="0">
                <a:solidFill>
                  <a:schemeClr val="tx1"/>
                </a:solidFill>
                <a:latin typeface="Simplified Arabic" pitchFamily="18" charset="-78"/>
                <a:cs typeface="Simplified Arabic" pitchFamily="18" charset="-78"/>
              </a:rPr>
              <a:t>-	يختلف الوقت المطلوب للتدريب علي المهارات النفسية باختلاف المهارات المطلوب تطويرها وطبقاً للفروق الفردية بين اللاعبين.</a:t>
            </a:r>
            <a:endParaRPr lang="en-US" sz="3400" dirty="0" smtClean="0">
              <a:solidFill>
                <a:schemeClr val="tx1"/>
              </a:solidFill>
              <a:latin typeface="Simplified Arabic" pitchFamily="18" charset="-78"/>
              <a:cs typeface="Simplified Arabic" pitchFamily="18" charset="-78"/>
            </a:endParaRPr>
          </a:p>
          <a:p>
            <a:r>
              <a:rPr lang="ar-IQ" sz="3400" dirty="0" smtClean="0">
                <a:solidFill>
                  <a:schemeClr val="tx1"/>
                </a:solidFill>
                <a:latin typeface="Simplified Arabic" pitchFamily="18" charset="-78"/>
                <a:cs typeface="Simplified Arabic" pitchFamily="18" charset="-78"/>
              </a:rPr>
              <a:t>-	يختلف توقيت أداء المهارات النفسية طبقاً لنوعية هذه المهارات فقد تؤدي بعضها قبل أداء التدريب الحركي أو البدني، وقد تؤدي بعضها بعد أداء التدريب الحركي أو البدني.</a:t>
            </a:r>
            <a:endParaRPr lang="en-US" sz="3400" dirty="0" smtClean="0">
              <a:solidFill>
                <a:schemeClr val="tx1"/>
              </a:solidFill>
              <a:latin typeface="Simplified Arabic" pitchFamily="18" charset="-78"/>
              <a:cs typeface="Simplified Arabic" pitchFamily="18" charset="-78"/>
            </a:endParaRPr>
          </a:p>
          <a:p>
            <a:r>
              <a:rPr lang="ar-IQ" sz="3400" dirty="0" smtClean="0">
                <a:solidFill>
                  <a:schemeClr val="tx1"/>
                </a:solidFill>
                <a:latin typeface="Simplified Arabic" pitchFamily="18" charset="-78"/>
                <a:cs typeface="Simplified Arabic" pitchFamily="18" charset="-78"/>
              </a:rPr>
              <a:t>الوحدات التدريبية (زمنها ، عددها)</a:t>
            </a:r>
            <a:endParaRPr lang="en-US" sz="3400" dirty="0" smtClean="0">
              <a:solidFill>
                <a:schemeClr val="tx1"/>
              </a:solidFill>
              <a:latin typeface="Simplified Arabic" pitchFamily="18" charset="-78"/>
              <a:cs typeface="Simplified Arabic" pitchFamily="18" charset="-78"/>
            </a:endParaRPr>
          </a:p>
          <a:p>
            <a:r>
              <a:rPr lang="ar-IQ" sz="3400" dirty="0" smtClean="0">
                <a:solidFill>
                  <a:schemeClr val="tx1"/>
                </a:solidFill>
                <a:latin typeface="Simplified Arabic" pitchFamily="18" charset="-78"/>
                <a:cs typeface="Simplified Arabic" pitchFamily="18" charset="-78"/>
              </a:rPr>
              <a:t>•	زمن الوحدة التدريبية :		 من 15 – 30 دقيقة</a:t>
            </a:r>
            <a:endParaRPr lang="en-US" sz="3400" dirty="0" smtClean="0">
              <a:solidFill>
                <a:schemeClr val="tx1"/>
              </a:solidFill>
              <a:latin typeface="Simplified Arabic" pitchFamily="18" charset="-78"/>
              <a:cs typeface="Simplified Arabic" pitchFamily="18" charset="-78"/>
            </a:endParaRPr>
          </a:p>
          <a:p>
            <a:r>
              <a:rPr lang="ar-IQ" sz="3400" dirty="0" smtClean="0">
                <a:solidFill>
                  <a:schemeClr val="tx1"/>
                </a:solidFill>
                <a:latin typeface="Simplified Arabic" pitchFamily="18" charset="-78"/>
                <a:cs typeface="Simplified Arabic" pitchFamily="18" charset="-78"/>
              </a:rPr>
              <a:t>•	عدد فترات التدريب الأسبوعية : من 3 – 5 مرات</a:t>
            </a:r>
            <a:endParaRPr lang="en-US" sz="3400" dirty="0" smtClean="0">
              <a:solidFill>
                <a:schemeClr val="tx1"/>
              </a:solidFill>
              <a:latin typeface="Simplified Arabic" pitchFamily="18" charset="-78"/>
              <a:cs typeface="Simplified Arabic" pitchFamily="18" charset="-78"/>
            </a:endParaRPr>
          </a:p>
          <a:p>
            <a:r>
              <a:rPr lang="ar-IQ" sz="3400" dirty="0" smtClean="0">
                <a:solidFill>
                  <a:schemeClr val="tx1"/>
                </a:solidFill>
                <a:latin typeface="Simplified Arabic" pitchFamily="18" charset="-78"/>
                <a:cs typeface="Simplified Arabic" pitchFamily="18" charset="-78"/>
              </a:rPr>
              <a:t>•	مدة البرنامج :			 من 8 – 24 أسبوع</a:t>
            </a:r>
            <a:endParaRPr lang="en-US" sz="3400" dirty="0" smtClean="0">
              <a:solidFill>
                <a:schemeClr val="tx1"/>
              </a:solidFill>
              <a:latin typeface="Simplified Arabic" pitchFamily="18" charset="-78"/>
              <a:cs typeface="Simplified Arabic" pitchFamily="18" charset="-78"/>
            </a:endParaRPr>
          </a:p>
          <a:p>
            <a:r>
              <a:rPr lang="en-US" sz="3400" dirty="0" smtClean="0">
                <a:solidFill>
                  <a:schemeClr val="tx1"/>
                </a:solidFill>
                <a:latin typeface="Simplified Arabic" pitchFamily="18" charset="-78"/>
                <a:cs typeface="Simplified Arabic" pitchFamily="18" charset="-78"/>
              </a:rPr>
              <a:t> </a:t>
            </a:r>
          </a:p>
          <a:p>
            <a:endParaRPr lang="ar-SA" dirty="0"/>
          </a:p>
        </p:txBody>
      </p:sp>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solidFill>
                  <a:srgbClr val="00B0F0"/>
                </a:solidFill>
                <a:latin typeface="Simplified Arabic" pitchFamily="18" charset="-78"/>
                <a:cs typeface="Simplified Arabic" pitchFamily="18" charset="-78"/>
              </a:rPr>
              <a:t>وفيما يلي نبذة لمفهوم وتعريف بعض مكونات المهارات النفسية </a:t>
            </a:r>
            <a:r>
              <a:rPr lang="ar-IQ" b="1" dirty="0" smtClean="0"/>
              <a:t>: </a:t>
            </a:r>
            <a:endParaRPr lang="ar-SA" dirty="0"/>
          </a:p>
        </p:txBody>
      </p:sp>
      <p:sp>
        <p:nvSpPr>
          <p:cNvPr id="3" name="عنصر نائب للمحتوى 2"/>
          <p:cNvSpPr>
            <a:spLocks noGrp="1"/>
          </p:cNvSpPr>
          <p:nvPr>
            <p:ph idx="1"/>
          </p:nvPr>
        </p:nvSpPr>
        <p:spPr/>
        <p:txBody>
          <a:bodyPr/>
          <a:lstStyle/>
          <a:p>
            <a:r>
              <a:rPr lang="ar-IQ" b="1" dirty="0" smtClean="0"/>
              <a:t>الاسترخاء : </a:t>
            </a:r>
            <a:endParaRPr lang="en-US" dirty="0" smtClean="0"/>
          </a:p>
          <a:p>
            <a:r>
              <a:rPr lang="ar-IQ" dirty="0" smtClean="0">
                <a:latin typeface="Simplified Arabic" pitchFamily="18" charset="-78"/>
                <a:cs typeface="Simplified Arabic" pitchFamily="18" charset="-78"/>
              </a:rPr>
              <a:t>    احد المهارات النفسية التي تساعد على التحكم في الضغوط وتوجيه الاستثارة الانفعالية خلال التدريب </a:t>
            </a:r>
            <a:r>
              <a:rPr lang="ar-IQ" dirty="0" err="1" smtClean="0">
                <a:latin typeface="Simplified Arabic" pitchFamily="18" charset="-78"/>
                <a:cs typeface="Simplified Arabic" pitchFamily="18" charset="-78"/>
              </a:rPr>
              <a:t>اوالمنافسة</a:t>
            </a:r>
            <a:r>
              <a:rPr lang="ar-IQ" dirty="0" smtClean="0">
                <a:latin typeface="Simplified Arabic" pitchFamily="18" charset="-78"/>
                <a:cs typeface="Simplified Arabic" pitchFamily="18" charset="-78"/>
              </a:rPr>
              <a:t> الرياضية .</a:t>
            </a:r>
            <a:endParaRPr lang="en-US" dirty="0" smtClean="0">
              <a:latin typeface="Simplified Arabic" pitchFamily="18" charset="-78"/>
              <a:cs typeface="Simplified Arabic" pitchFamily="18" charset="-78"/>
            </a:endParaRPr>
          </a:p>
          <a:p>
            <a:endParaRPr lang="ar-SA" dirty="0">
              <a:latin typeface="Simplified Arabic" pitchFamily="18" charset="-78"/>
              <a:cs typeface="Simplified Arabic" pitchFamily="18" charset="-78"/>
            </a:endParaRPr>
          </a:p>
        </p:txBody>
      </p:sp>
      <p:graphicFrame>
        <p:nvGraphicFramePr>
          <p:cNvPr id="4" name="رسم تخطيطي 3"/>
          <p:cNvGraphicFramePr/>
          <p:nvPr/>
        </p:nvGraphicFramePr>
        <p:xfrm>
          <a:off x="785786" y="3357562"/>
          <a:ext cx="7715304" cy="3500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4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5728"/>
            <a:ext cx="8686800" cy="838200"/>
          </a:xfrm>
        </p:spPr>
        <p:txBody>
          <a:bodyPr>
            <a:noAutofit/>
          </a:bodyPr>
          <a:lstStyle/>
          <a:p>
            <a:r>
              <a:rPr lang="ar-SA" sz="2800" b="1" dirty="0" smtClean="0">
                <a:latin typeface="Simplified Arabic" pitchFamily="18" charset="-78"/>
                <a:cs typeface="Simplified Arabic" pitchFamily="18" charset="-78"/>
              </a:rPr>
              <a:t>لكي تترك عملية الاسترخاء الأثر الفعال يجب أن تتوفر الشروط التالية</a:t>
            </a:r>
            <a:endParaRPr lang="ar-SA" sz="2800" dirty="0">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1142984"/>
            <a:ext cx="8686800" cy="4525963"/>
          </a:xfrm>
        </p:spPr>
        <p:txBody>
          <a:bodyPr>
            <a:noAutofit/>
          </a:bodyPr>
          <a:lstStyle/>
          <a:p>
            <a:pPr algn="just"/>
            <a:r>
              <a:rPr lang="ar-SA" sz="2400" dirty="0" smtClean="0"/>
              <a:t>.</a:t>
            </a:r>
            <a:r>
              <a:rPr lang="ar-IQ" sz="2400" dirty="0" smtClean="0"/>
              <a:t>1</a:t>
            </a:r>
            <a:r>
              <a:rPr lang="ar-IQ" sz="2800" b="1" dirty="0" smtClean="0">
                <a:latin typeface="Simplified Arabic" pitchFamily="18" charset="-78"/>
                <a:cs typeface="Simplified Arabic" pitchFamily="18" charset="-78"/>
              </a:rPr>
              <a:t>-</a:t>
            </a:r>
            <a:r>
              <a:rPr lang="ar-SA" sz="2800" b="1" dirty="0" smtClean="0">
                <a:latin typeface="Simplified Arabic" pitchFamily="18" charset="-78"/>
                <a:cs typeface="Simplified Arabic" pitchFamily="18" charset="-78"/>
              </a:rPr>
              <a:t> </a:t>
            </a:r>
            <a:r>
              <a:rPr lang="ar-SA" sz="2800" b="1" dirty="0" smtClean="0">
                <a:solidFill>
                  <a:srgbClr val="FF0000"/>
                </a:solidFill>
                <a:latin typeface="Simplified Arabic" pitchFamily="18" charset="-78"/>
                <a:cs typeface="Simplified Arabic" pitchFamily="18" charset="-78"/>
              </a:rPr>
              <a:t>الوقت : الاسترخاء العضلي يحقق اكبر فائدة إذا مورس مرتين في اليوم بفارق زمني 8 ساعات ، ويجب تحاشي الاسترخاء بعد الطعام مباشره أو قبل النوم مباشره. ويفضل قبل النوم بثلاثة ساعات . </a:t>
            </a:r>
            <a:endParaRPr lang="en-US" sz="2800" b="1" dirty="0" smtClean="0">
              <a:solidFill>
                <a:srgbClr val="FF0000"/>
              </a:solidFill>
              <a:latin typeface="Simplified Arabic" pitchFamily="18" charset="-78"/>
              <a:cs typeface="Simplified Arabic" pitchFamily="18" charset="-78"/>
            </a:endParaRPr>
          </a:p>
          <a:p>
            <a:r>
              <a:rPr lang="ar-SA" sz="2800" b="1" dirty="0" smtClean="0">
                <a:latin typeface="Simplified Arabic" pitchFamily="18" charset="-78"/>
                <a:cs typeface="Simplified Arabic" pitchFamily="18" charset="-78"/>
              </a:rPr>
              <a:t>2</a:t>
            </a:r>
            <a:r>
              <a:rPr lang="ar-SA" sz="2800" b="1" dirty="0" smtClean="0">
                <a:solidFill>
                  <a:srgbClr val="00B0F0"/>
                </a:solidFill>
                <a:latin typeface="Simplified Arabic" pitchFamily="18" charset="-78"/>
                <a:cs typeface="Simplified Arabic" pitchFamily="18" charset="-78"/>
              </a:rPr>
              <a:t>. </a:t>
            </a:r>
            <a:r>
              <a:rPr lang="ar-SA" sz="2800" b="1" dirty="0" smtClean="0">
                <a:solidFill>
                  <a:srgbClr val="7030A0"/>
                </a:solidFill>
                <a:latin typeface="Simplified Arabic" pitchFamily="18" charset="-78"/>
                <a:cs typeface="Simplified Arabic" pitchFamily="18" charset="-78"/>
              </a:rPr>
              <a:t>المكان: احرص على أن يكون المكان الذي ستمارس </a:t>
            </a:r>
            <a:r>
              <a:rPr lang="ar-SA" sz="2800" b="1" dirty="0" err="1" smtClean="0">
                <a:solidFill>
                  <a:srgbClr val="7030A0"/>
                </a:solidFill>
                <a:latin typeface="Simplified Arabic" pitchFamily="18" charset="-78"/>
                <a:cs typeface="Simplified Arabic" pitchFamily="18" charset="-78"/>
              </a:rPr>
              <a:t>به</a:t>
            </a:r>
            <a:r>
              <a:rPr lang="ar-SA" sz="2800" b="1" dirty="0" smtClean="0">
                <a:solidFill>
                  <a:srgbClr val="7030A0"/>
                </a:solidFill>
                <a:latin typeface="Simplified Arabic" pitchFamily="18" charset="-78"/>
                <a:cs typeface="Simplified Arabic" pitchFamily="18" charset="-78"/>
              </a:rPr>
              <a:t> التمرين هادئ بعيد عن الضوضاء بأنواعها وبعيد عن الأسرة حتى لا يقاطعك الأطفال أو احد الأفراد أثناء ممارستك الاسترخاء. </a:t>
            </a:r>
            <a:endParaRPr lang="en-US" sz="2800" b="1" dirty="0" smtClean="0">
              <a:solidFill>
                <a:srgbClr val="7030A0"/>
              </a:solidFill>
              <a:latin typeface="Simplified Arabic" pitchFamily="18" charset="-78"/>
              <a:cs typeface="Simplified Arabic" pitchFamily="18" charset="-78"/>
            </a:endParaRPr>
          </a:p>
          <a:p>
            <a:r>
              <a:rPr lang="ar-SA" sz="2800" b="1" dirty="0" smtClean="0">
                <a:latin typeface="Simplified Arabic" pitchFamily="18" charset="-78"/>
                <a:cs typeface="Simplified Arabic" pitchFamily="18" charset="-78"/>
              </a:rPr>
              <a:t>3</a:t>
            </a:r>
            <a:r>
              <a:rPr lang="ar-SA" sz="2800" b="1" dirty="0" smtClean="0">
                <a:latin typeface="Simplified Arabic" pitchFamily="18" charset="-78"/>
                <a:cs typeface="Simplified Arabic" pitchFamily="18" charset="-78"/>
              </a:rPr>
              <a:t>. وضع الجسم : ممكن ممارسة الاسترخاء العضلي العميق على شكل وضعين الإستلقاء على سرير مريح أو الأرض على شرط أن يكون الجسم في وضع استقامة . أو ونحن في وضع جلوس على كرسي مريح ويفضل أن يحتوي على ذراعين وظهر عالي . في حالة الاستلقاء على الأرض ممكن وضع وسادة تحت الرقبة لسند الرأس ويجب تجنب أي شيء يسبب الشد للجسم. ويفضل إغلاق العينين .</a:t>
            </a:r>
            <a:endParaRPr lang="en-US" sz="2800" b="1" dirty="0">
              <a:latin typeface="Simplified Arabic" pitchFamily="18" charset="-78"/>
              <a:cs typeface="Simplified Arabic" pitchFamily="18" charset="-78"/>
            </a:endParaRP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أهمية الاسترخاء</a:t>
            </a:r>
            <a:r>
              <a:rPr lang="ar-IQ" b="1" dirty="0" smtClean="0"/>
              <a:t> : </a:t>
            </a:r>
            <a:endParaRPr lang="ar-SA" dirty="0"/>
          </a:p>
        </p:txBody>
      </p:sp>
      <p:graphicFrame>
        <p:nvGraphicFramePr>
          <p:cNvPr id="4" name="عنصر نائب للمحتوى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التصور الذهني </a:t>
            </a:r>
            <a:endParaRPr lang="ar-SA" dirty="0"/>
          </a:p>
        </p:txBody>
      </p:sp>
      <p:sp>
        <p:nvSpPr>
          <p:cNvPr id="3" name="عنصر نائب للمحتوى 2"/>
          <p:cNvSpPr>
            <a:spLocks noGrp="1"/>
          </p:cNvSpPr>
          <p:nvPr>
            <p:ph idx="1"/>
          </p:nvPr>
        </p:nvSpPr>
        <p:spPr/>
        <p:txBody>
          <a:bodyPr>
            <a:noAutofit/>
          </a:bodyPr>
          <a:lstStyle/>
          <a:p>
            <a:pPr algn="just"/>
            <a:r>
              <a:rPr lang="ar-SA" dirty="0" smtClean="0">
                <a:solidFill>
                  <a:schemeClr val="tx1"/>
                </a:solidFill>
                <a:latin typeface="Simplified Arabic" pitchFamily="18" charset="-78"/>
                <a:cs typeface="Simplified Arabic" pitchFamily="18" charset="-78"/>
              </a:rPr>
              <a:t>التصور العقلي (</a:t>
            </a:r>
            <a:r>
              <a:rPr lang="en-US" dirty="0" smtClean="0">
                <a:solidFill>
                  <a:schemeClr val="tx1"/>
                </a:solidFill>
                <a:latin typeface="Simplified Arabic" pitchFamily="18" charset="-78"/>
                <a:cs typeface="Simplified Arabic" pitchFamily="18" charset="-78"/>
              </a:rPr>
              <a:t>mental imagery</a:t>
            </a:r>
            <a:r>
              <a:rPr lang="ar-SA" dirty="0" smtClean="0">
                <a:solidFill>
                  <a:schemeClr val="tx1"/>
                </a:solidFill>
                <a:latin typeface="Simplified Arabic" pitchFamily="18" charset="-78"/>
                <a:cs typeface="Simplified Arabic" pitchFamily="18" charset="-78"/>
              </a:rPr>
              <a:t>) مهارة نفسية أو مهارة عقلية يمكن تعلمها واكتسابها </a:t>
            </a:r>
            <a:endParaRPr lang="en-US" dirty="0" smtClean="0">
              <a:solidFill>
                <a:schemeClr val="tx1"/>
              </a:solidFill>
              <a:latin typeface="Simplified Arabic" pitchFamily="18" charset="-78"/>
              <a:cs typeface="Simplified Arabic" pitchFamily="18" charset="-78"/>
            </a:endParaRPr>
          </a:p>
          <a:p>
            <a:pPr algn="just"/>
            <a:r>
              <a:rPr lang="ar-SA" dirty="0" smtClean="0">
                <a:solidFill>
                  <a:schemeClr val="tx1"/>
                </a:solidFill>
                <a:latin typeface="Simplified Arabic" pitchFamily="18" charset="-78"/>
                <a:cs typeface="Simplified Arabic" pitchFamily="18" charset="-78"/>
              </a:rPr>
              <a:t>وينظر إليه على انه وسيلة عقلية أو أداء عقلي يمكن من خلاله برمجة عقل اللاعب الرياضي لكي يستجيب طبقا لهذه البرمجة .فكأن التصور العقلي في الرياضة يعني أن اللاعب يفكر بعضلاته .</a:t>
            </a:r>
            <a:endParaRPr lang="en-US" dirty="0" smtClean="0">
              <a:solidFill>
                <a:schemeClr val="tx1"/>
              </a:solidFill>
              <a:latin typeface="Simplified Arabic" pitchFamily="18" charset="-78"/>
              <a:cs typeface="Simplified Arabic" pitchFamily="18" charset="-78"/>
            </a:endParaRPr>
          </a:p>
          <a:p>
            <a:pPr algn="just"/>
            <a:r>
              <a:rPr lang="ar-SA" dirty="0" smtClean="0">
                <a:solidFill>
                  <a:schemeClr val="tx1"/>
                </a:solidFill>
                <a:latin typeface="Simplified Arabic" pitchFamily="18" charset="-78"/>
                <a:cs typeface="Simplified Arabic" pitchFamily="18" charset="-78"/>
              </a:rPr>
              <a:t>وبنظر إلى التصور العقلي على انه اعم واشمل من عملية التصور البصري حيث انه يشمل حواس أخرى إضافة إلى حاسة البصر مثل حواس ( السمع – اللمس – الشم _ الإحساس الحركي ) .</a:t>
            </a:r>
            <a:endParaRPr lang="ar-SA" dirty="0">
              <a:solidFill>
                <a:schemeClr val="tx1"/>
              </a:solidFill>
              <a:latin typeface="Simplified Arabic" pitchFamily="18" charset="-78"/>
              <a:cs typeface="Simplified Arabic" pitchFamily="18" charset="-78"/>
            </a:endParaRPr>
          </a:p>
        </p:txBody>
      </p:sp>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686800" cy="642942"/>
          </a:xfrm>
        </p:spPr>
        <p:txBody>
          <a:bodyPr/>
          <a:lstStyle/>
          <a:p>
            <a:r>
              <a:rPr lang="ar-SA" b="1" dirty="0" smtClean="0"/>
              <a:t>أهمية التصور العقلي </a:t>
            </a:r>
            <a:endParaRPr lang="ar-SA" dirty="0"/>
          </a:p>
        </p:txBody>
      </p:sp>
      <p:sp>
        <p:nvSpPr>
          <p:cNvPr id="3" name="عنصر نائب للمحتوى 2"/>
          <p:cNvSpPr>
            <a:spLocks noGrp="1"/>
          </p:cNvSpPr>
          <p:nvPr>
            <p:ph idx="1"/>
          </p:nvPr>
        </p:nvSpPr>
        <p:spPr>
          <a:xfrm>
            <a:off x="304800" y="1000108"/>
            <a:ext cx="8839200" cy="5643602"/>
          </a:xfrm>
        </p:spPr>
        <p:txBody>
          <a:bodyPr>
            <a:noAutofit/>
          </a:bodyPr>
          <a:lstStyle/>
          <a:p>
            <a:pPr algn="just"/>
            <a:r>
              <a:rPr lang="ar-SA" sz="2400" dirty="0" smtClean="0">
                <a:solidFill>
                  <a:schemeClr val="tx1"/>
                </a:solidFill>
              </a:rPr>
              <a:t>1</a:t>
            </a:r>
            <a:r>
              <a:rPr lang="ar-SA" sz="2800" dirty="0" smtClean="0">
                <a:solidFill>
                  <a:schemeClr val="tx1"/>
                </a:solidFill>
                <a:latin typeface="Simplified Arabic" pitchFamily="18" charset="-78"/>
                <a:cs typeface="Simplified Arabic" pitchFamily="18" charset="-78"/>
              </a:rPr>
              <a:t>-يساعد اللاعب في الوصول إلى أفضل ما لديه من قدرات في التدريب </a:t>
            </a:r>
            <a:r>
              <a:rPr lang="ar-SA" sz="2800" dirty="0" smtClean="0">
                <a:solidFill>
                  <a:schemeClr val="tx1"/>
                </a:solidFill>
                <a:latin typeface="Simplified Arabic" pitchFamily="18" charset="-78"/>
                <a:cs typeface="Simplified Arabic" pitchFamily="18" charset="-78"/>
              </a:rPr>
              <a:t>أو</a:t>
            </a:r>
            <a:endParaRPr lang="en-US" sz="2800" dirty="0" smtClean="0">
              <a:solidFill>
                <a:schemeClr val="tx1"/>
              </a:solidFill>
              <a:latin typeface="Simplified Arabic" pitchFamily="18" charset="-78"/>
              <a:cs typeface="Simplified Arabic" pitchFamily="18" charset="-78"/>
            </a:endParaRPr>
          </a:p>
          <a:p>
            <a:pPr algn="just"/>
            <a:r>
              <a:rPr lang="ar-SA" sz="2800" dirty="0" smtClean="0">
                <a:solidFill>
                  <a:schemeClr val="tx1"/>
                </a:solidFill>
                <a:latin typeface="Simplified Arabic" pitchFamily="18" charset="-78"/>
                <a:cs typeface="Simplified Arabic" pitchFamily="18" charset="-78"/>
              </a:rPr>
              <a:t>2-يبدأ التصور العقلي بالتفكير في الأداء واستراتيجيات الأداء المطلوبة في المنافسة من خلال الممارسة والاستمرار في التدريب على التصور العقلي.</a:t>
            </a:r>
            <a:endParaRPr lang="en-US" sz="2800" dirty="0" smtClean="0">
              <a:solidFill>
                <a:schemeClr val="tx1"/>
              </a:solidFill>
              <a:latin typeface="Simplified Arabic" pitchFamily="18" charset="-78"/>
              <a:cs typeface="Simplified Arabic" pitchFamily="18" charset="-78"/>
            </a:endParaRPr>
          </a:p>
          <a:p>
            <a:pPr algn="just"/>
            <a:r>
              <a:rPr lang="ar-SA" sz="2800" dirty="0" smtClean="0">
                <a:solidFill>
                  <a:schemeClr val="tx1"/>
                </a:solidFill>
                <a:latin typeface="Simplified Arabic" pitchFamily="18" charset="-78"/>
                <a:cs typeface="Simplified Arabic" pitchFamily="18" charset="-78"/>
              </a:rPr>
              <a:t>3-يساعد اللاعب على تصور الأداء الجيد مباشرة قبل الدخول في المنافسات . </a:t>
            </a:r>
            <a:endParaRPr lang="en-US" sz="2800" dirty="0" smtClean="0">
              <a:solidFill>
                <a:schemeClr val="tx1"/>
              </a:solidFill>
              <a:latin typeface="Simplified Arabic" pitchFamily="18" charset="-78"/>
              <a:cs typeface="Simplified Arabic" pitchFamily="18" charset="-78"/>
            </a:endParaRPr>
          </a:p>
          <a:p>
            <a:pPr algn="just"/>
            <a:r>
              <a:rPr lang="ar-SA" sz="2800" dirty="0" smtClean="0">
                <a:solidFill>
                  <a:schemeClr val="tx1"/>
                </a:solidFill>
                <a:latin typeface="Simplified Arabic" pitchFamily="18" charset="-78"/>
                <a:cs typeface="Simplified Arabic" pitchFamily="18" charset="-78"/>
              </a:rPr>
              <a:t>4-يساهم في استدعاء الإحساس بالأداء الأمثل وتركيز الانتباه على المهارة قبل الدقيقة الأخيرة الباقية على الانطلاق لتحقيق الأهداف .</a:t>
            </a:r>
            <a:endParaRPr lang="en-US" sz="2800" dirty="0" smtClean="0">
              <a:solidFill>
                <a:schemeClr val="tx1"/>
              </a:solidFill>
              <a:latin typeface="Simplified Arabic" pitchFamily="18" charset="-78"/>
              <a:cs typeface="Simplified Arabic" pitchFamily="18" charset="-78"/>
            </a:endParaRPr>
          </a:p>
          <a:p>
            <a:pPr algn="just"/>
            <a:r>
              <a:rPr lang="ar-SA" sz="2800" dirty="0" smtClean="0">
                <a:solidFill>
                  <a:schemeClr val="tx1"/>
                </a:solidFill>
                <a:latin typeface="Simplified Arabic" pitchFamily="18" charset="-78"/>
                <a:cs typeface="Simplified Arabic" pitchFamily="18" charset="-78"/>
              </a:rPr>
              <a:t>5-يصبح التصور العقلي ذا نفع كبير بعد الأداء الناجح وخاصة عندما تسمح طبيعة التنافس بذلك مثل تتابع المحاولات في مسابقات الوثب والرمي أو التصفيات في السباحة وألعاب القوى أو تحقيق الفوز داخل المجموعات مثل المبارزة </a:t>
            </a:r>
            <a:r>
              <a:rPr lang="ar-SA" sz="2800" dirty="0" err="1" smtClean="0">
                <a:solidFill>
                  <a:schemeClr val="tx1"/>
                </a:solidFill>
                <a:latin typeface="Simplified Arabic" pitchFamily="18" charset="-78"/>
                <a:cs typeface="Simplified Arabic" pitchFamily="18" charset="-78"/>
              </a:rPr>
              <a:t>و</a:t>
            </a:r>
            <a:r>
              <a:rPr lang="ar-SA" sz="2800" dirty="0" smtClean="0">
                <a:solidFill>
                  <a:schemeClr val="tx1"/>
                </a:solidFill>
                <a:latin typeface="Simplified Arabic" pitchFamily="18" charset="-78"/>
                <a:cs typeface="Simplified Arabic" pitchFamily="18" charset="-78"/>
              </a:rPr>
              <a:t> الملاكمة حيث تعمل على تأكيد الخبرة ومتابعة الأبعاد الناجحة للأداء </a:t>
            </a:r>
            <a:r>
              <a:rPr lang="ar-SA" sz="2800" dirty="0" smtClean="0">
                <a:solidFill>
                  <a:schemeClr val="tx1"/>
                </a:solidFill>
                <a:latin typeface="Simplified Arabic" pitchFamily="18" charset="-78"/>
                <a:cs typeface="Simplified Arabic" pitchFamily="18" charset="-78"/>
              </a:rPr>
              <a:t>.</a:t>
            </a:r>
            <a:endParaRPr lang="en-US" sz="2800" dirty="0" smtClean="0">
              <a:solidFill>
                <a:schemeClr val="tx1"/>
              </a:solidFill>
              <a:latin typeface="Simplified Arabic" pitchFamily="18" charset="-78"/>
              <a:cs typeface="Simplified Arabic" pitchFamily="18" charset="-78"/>
            </a:endParaRPr>
          </a:p>
        </p:txBody>
      </p:sp>
    </p:spTree>
  </p:cSld>
  <p:clrMapOvr>
    <a:masterClrMapping/>
  </p:clrMapOvr>
  <p:transition spd="slow">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0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تفسير حدوث التصور العقلي </a:t>
            </a:r>
            <a:endParaRPr lang="ar-SA" dirty="0"/>
          </a:p>
        </p:txBody>
      </p:sp>
      <p:sp>
        <p:nvSpPr>
          <p:cNvPr id="3" name="عنصر نائب للمحتوى 2"/>
          <p:cNvSpPr>
            <a:spLocks noGrp="1"/>
          </p:cNvSpPr>
          <p:nvPr>
            <p:ph idx="1"/>
          </p:nvPr>
        </p:nvSpPr>
        <p:spPr>
          <a:xfrm>
            <a:off x="304800" y="1554162"/>
            <a:ext cx="8686800" cy="5303838"/>
          </a:xfrm>
        </p:spPr>
        <p:txBody>
          <a:bodyPr>
            <a:normAutofit lnSpcReduction="10000"/>
          </a:bodyPr>
          <a:lstStyle/>
          <a:p>
            <a:pPr algn="just"/>
            <a:r>
              <a:rPr lang="ar-SA" sz="3600" dirty="0" smtClean="0">
                <a:latin typeface="Simplified Arabic" pitchFamily="18" charset="-78"/>
                <a:cs typeface="Simplified Arabic" pitchFamily="18" charset="-78"/>
              </a:rPr>
              <a:t>(</a:t>
            </a:r>
            <a:r>
              <a:rPr lang="ar-SA" sz="3600" dirty="0" smtClean="0">
                <a:solidFill>
                  <a:schemeClr val="tx1"/>
                </a:solidFill>
                <a:latin typeface="Simplified Arabic" pitchFamily="18" charset="-78"/>
                <a:cs typeface="Simplified Arabic" pitchFamily="18" charset="-78"/>
              </a:rPr>
              <a:t>النظرية النفسية – العصبية ) .</a:t>
            </a:r>
            <a:endParaRPr lang="en-US" sz="3600" dirty="0" smtClean="0">
              <a:solidFill>
                <a:schemeClr val="tx1"/>
              </a:solidFill>
              <a:latin typeface="Simplified Arabic" pitchFamily="18" charset="-78"/>
              <a:cs typeface="Simplified Arabic" pitchFamily="18" charset="-78"/>
            </a:endParaRPr>
          </a:p>
          <a:p>
            <a:pPr algn="just"/>
            <a:r>
              <a:rPr lang="ar-SA" sz="3600" dirty="0" smtClean="0">
                <a:solidFill>
                  <a:schemeClr val="tx1"/>
                </a:solidFill>
                <a:latin typeface="Simplified Arabic" pitchFamily="18" charset="-78"/>
                <a:cs typeface="Simplified Arabic" pitchFamily="18" charset="-78"/>
              </a:rPr>
              <a:t>إذ أشارت هذه النظرية إلي انه في حالة الأداء الحركي للاعب فإن المخ ينقل دفاعات عصبية للعضلات ( أي انتقال موجة الإثارة عبر الخيط العصبي من المخ للعضلات العاملة ) لإنتاج الأداء الحركي المقصود ، كما أن نفس ( الدفاعات العصبية) تحدث في المخ والعضلات عندما يقوم اللاعب بالتصور العقلي للحركات دون أدائه الفعلي لها كما أن الدلائل العلمية تدعم ذلك ، إذ أن الأحداث التي يصورها اللاعب تنتج إثارة في العضلات مشابهه للإثارة الناتجة على الأداء الفعلي للحركات </a:t>
            </a:r>
            <a:r>
              <a:rPr lang="ar-SA" sz="3600" dirty="0" smtClean="0">
                <a:latin typeface="Simplified Arabic" pitchFamily="18" charset="-78"/>
                <a:cs typeface="Simplified Arabic" pitchFamily="18" charset="-78"/>
              </a:rPr>
              <a:t>.</a:t>
            </a:r>
            <a:endParaRPr lang="en-US" sz="3600" dirty="0" smtClean="0">
              <a:latin typeface="Simplified Arabic" pitchFamily="18" charset="-78"/>
              <a:cs typeface="Simplified Arabic" pitchFamily="18" charset="-78"/>
            </a:endParaRPr>
          </a:p>
          <a:p>
            <a:pPr algn="just"/>
            <a:endParaRPr lang="ar-SA" dirty="0"/>
          </a:p>
        </p:txBody>
      </p:sp>
    </p:spTree>
  </p:cSld>
  <p:clrMapOvr>
    <a:masterClrMapping/>
  </p:clrMapOvr>
  <p:transition spd="slow">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785794"/>
            <a:ext cx="8686800" cy="4875234"/>
          </a:xfrm>
        </p:spPr>
        <p:txBody>
          <a:bodyPr>
            <a:normAutofit lnSpcReduction="10000"/>
          </a:bodyPr>
          <a:lstStyle/>
          <a:p>
            <a:r>
              <a:rPr lang="ar-SA" sz="3600" dirty="0" smtClean="0">
                <a:solidFill>
                  <a:schemeClr val="tx1"/>
                </a:solidFill>
                <a:latin typeface="Simplified Arabic" pitchFamily="18" charset="-78"/>
                <a:cs typeface="Simplified Arabic" pitchFamily="18" charset="-78"/>
              </a:rPr>
              <a:t>والنظرية الثانية (العصبية) التي حاولت التصور العقلي كعامل مساعد في تحسين الأداء الحركي نظرة التعلم بالرموز والتي أشارت إلي أن التصور العقلي يساعد على تسهيل الأداء عن طريق مساعدة اللاعب في عمل ( شفرة معينة ) أو( تميز عقلي ) للأداء الحركي في صورة تكوينات رمزية لها معني أو صورة أنماط حركية معينة ، وبالتالي فإن الحركات قد تبدو أكثر ألفه وفهمها للاعبين وهو الأمر الذي قد يساعد على أن تصبح الحركات أكثر إليه ( أي تؤدى بصورة إليه دون المزيد من التفكير) .</a:t>
            </a:r>
            <a:endParaRPr lang="en-US" sz="3600" dirty="0" smtClean="0">
              <a:solidFill>
                <a:schemeClr val="tx1"/>
              </a:solidFill>
              <a:latin typeface="Simplified Arabic" pitchFamily="18" charset="-78"/>
              <a:cs typeface="Simplified Arabic" pitchFamily="18" charset="-78"/>
            </a:endParaRPr>
          </a:p>
          <a:p>
            <a:endParaRPr lang="ar-SA" dirty="0"/>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82</TotalTime>
  <Words>1845</Words>
  <Application>Microsoft Office PowerPoint</Application>
  <PresentationFormat>عرض على الشاشة (3:4)‏</PresentationFormat>
  <Paragraphs>150</Paragraphs>
  <Slides>27</Slides>
  <Notes>0</Notes>
  <HiddenSlides>0</HiddenSlides>
  <MMClips>0</MMClips>
  <ScaleCrop>false</ScaleCrop>
  <HeadingPairs>
    <vt:vector size="4" baseType="variant">
      <vt:variant>
        <vt:lpstr>سمة</vt:lpstr>
      </vt:variant>
      <vt:variant>
        <vt:i4>1</vt:i4>
      </vt:variant>
      <vt:variant>
        <vt:lpstr>عناوين الشرائح</vt:lpstr>
      </vt:variant>
      <vt:variant>
        <vt:i4>27</vt:i4>
      </vt:variant>
    </vt:vector>
  </HeadingPairs>
  <TitlesOfParts>
    <vt:vector size="28" baseType="lpstr">
      <vt:lpstr>رحلة</vt:lpstr>
      <vt:lpstr>الشريحة 1</vt:lpstr>
      <vt:lpstr>المهارات النفسية</vt:lpstr>
      <vt:lpstr>وفيما يلي نبذة لمفهوم وتعريف بعض مكونات المهارات النفسية : </vt:lpstr>
      <vt:lpstr>لكي تترك عملية الاسترخاء الأثر الفعال يجب أن تتوفر الشروط التالية</vt:lpstr>
      <vt:lpstr>أهمية الاسترخاء : </vt:lpstr>
      <vt:lpstr>التصور الذهني </vt:lpstr>
      <vt:lpstr>أهمية التصور العقلي </vt:lpstr>
      <vt:lpstr>تفسير حدوث التصور العقلي </vt:lpstr>
      <vt:lpstr>الشريحة 9</vt:lpstr>
      <vt:lpstr>مبادئ التصور العقلي </vt:lpstr>
      <vt:lpstr>الشريحة 11</vt:lpstr>
      <vt:lpstr>استخدامات التصور العقلي</vt:lpstr>
      <vt:lpstr>الشريحة 13</vt:lpstr>
      <vt:lpstr>خطوات تطوير التصور العقلي </vt:lpstr>
      <vt:lpstr>الشريحة 15</vt:lpstr>
      <vt:lpstr>الانتباه</vt:lpstr>
      <vt:lpstr>-مهارات الانتباه</vt:lpstr>
      <vt:lpstr>الشريحة 18</vt:lpstr>
      <vt:lpstr>الشريحة 19</vt:lpstr>
      <vt:lpstr>الشريحة 20</vt:lpstr>
      <vt:lpstr>أنواع الأهداف : </vt:lpstr>
      <vt:lpstr>مبادئ ومراحل تطوير المهارات النفسية</vt:lpstr>
      <vt:lpstr>الشريحة 23</vt:lpstr>
      <vt:lpstr>بعض المفاهيم الخاطئة المرتبطة بتدريب المهارات النفسية</vt:lpstr>
      <vt:lpstr>ترابط المهارات النفسية</vt:lpstr>
      <vt:lpstr>الشريحة 26</vt:lpstr>
      <vt:lpstr>فترات التدريب المناسبة</vt:lpstr>
    </vt:vector>
  </TitlesOfParts>
  <Company>DamasGate.com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dc:creator>
  <cp:lastModifiedBy>Hp</cp:lastModifiedBy>
  <cp:revision>12</cp:revision>
  <dcterms:created xsi:type="dcterms:W3CDTF">2015-10-23T10:39:51Z</dcterms:created>
  <dcterms:modified xsi:type="dcterms:W3CDTF">2015-10-23T12:02:29Z</dcterms:modified>
</cp:coreProperties>
</file>